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9" r:id="rId5"/>
    <p:sldId id="265" r:id="rId6"/>
    <p:sldId id="297" r:id="rId7"/>
    <p:sldId id="267" r:id="rId8"/>
    <p:sldId id="298" r:id="rId9"/>
    <p:sldId id="269" r:id="rId10"/>
    <p:sldId id="302" r:id="rId11"/>
    <p:sldId id="299" r:id="rId12"/>
    <p:sldId id="271" r:id="rId13"/>
    <p:sldId id="274" r:id="rId14"/>
    <p:sldId id="273" r:id="rId15"/>
    <p:sldId id="300" r:id="rId16"/>
    <p:sldId id="275" r:id="rId17"/>
    <p:sldId id="285" r:id="rId18"/>
    <p:sldId id="286" r:id="rId19"/>
    <p:sldId id="287" r:id="rId20"/>
    <p:sldId id="276" r:id="rId21"/>
    <p:sldId id="290" r:id="rId22"/>
    <p:sldId id="291" r:id="rId23"/>
    <p:sldId id="288" r:id="rId24"/>
    <p:sldId id="289" r:id="rId25"/>
    <p:sldId id="293" r:id="rId26"/>
    <p:sldId id="292" r:id="rId27"/>
    <p:sldId id="301" r:id="rId28"/>
    <p:sldId id="272" r:id="rId29"/>
    <p:sldId id="296" r:id="rId30"/>
    <p:sldId id="29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D3C"/>
    <a:srgbClr val="00FF00"/>
    <a:srgbClr val="00CC66"/>
    <a:srgbClr val="66FF33"/>
    <a:srgbClr val="66FF99"/>
    <a:srgbClr val="66FF66"/>
    <a:srgbClr val="04E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167" autoAdjust="0"/>
  </p:normalViewPr>
  <p:slideViewPr>
    <p:cSldViewPr snapToGrid="0">
      <p:cViewPr>
        <p:scale>
          <a:sx n="54" d="100"/>
          <a:sy n="54" d="100"/>
        </p:scale>
        <p:origin x="18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70EE3-51A9-4BEA-B6D4-840420B42E90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B912E-2999-4842-8F39-8DD1CB66DA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637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B912E-2999-4842-8F39-8DD1CB66DA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571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B912E-2999-4842-8F39-8DD1CB66DA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557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B912E-2999-4842-8F39-8DD1CB66DA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9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6AD0F-BFAF-40FC-863E-3EB15DB29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EE9463-1826-46C3-9B18-AA9F8020F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8B1E4B-033D-4F01-B07D-A2704759F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9244D8-A05E-4847-8052-D2E6F8AA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21CC7-D0DE-45EA-AEBA-A979FCCC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44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68B2D-AB8D-4A7E-AB71-ECED8A7B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8B5B27-8164-4897-B777-E4EC73EF0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0AE23-54FE-4EFA-9EFD-E447B9CA5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742703-2EA2-4122-8ECB-31B8062E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06EB99-4816-4FCB-8FB9-EE85E130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5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CC22EB-2A75-4D42-9511-A73D954521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52D031-DA7E-4251-9E1E-D8BC97950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0D3EE1-FB85-48D6-8DBA-C3E9CD85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CFD23D-DC18-404E-950F-7F335555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9AB40-B734-4DCE-84D5-98E2A8FF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9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4EEBE-794F-473B-8D18-198D9EA4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326129-1BAB-464B-80BD-6F0049AB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68412-7937-4DF8-8EC0-68F27082A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54A23-DF5B-44A4-8C67-124B87F2C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10BBC0-BEB4-4BB3-9D19-5E7C5DA5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544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22FB0-231F-40C4-932D-A8D9E5F7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13CB89-2C53-4C3D-9B4A-E1A90D966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808E7-B568-4ABD-B6B0-0531C6747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4C12D9-B5FA-4437-A7ED-71F76509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89388-7361-49EA-9005-D1C1AA35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840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8679E-C076-4074-AB70-C3F92360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2A2B82-77DE-4DCC-B0E2-280ABA4AD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17564-3230-4815-8E93-240684D86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19349D-46E4-496A-AB78-4E84689E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A67817-B08E-4043-AD23-33728177C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90AA8-7B4C-4A09-AE80-0606239D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9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1109D-5D68-4679-B486-C918B4AD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47E302-7E7F-48AE-963B-8D4C0DCB6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B5592A-977F-4C83-82A9-F5969B6ED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D01F69-1622-49C7-AC35-F325F9A3D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C068B-7D63-4774-82F4-D071114BF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621475-A9EA-4976-87E8-56A6339D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78DD38-FDE8-43B2-BFBA-6017B9D0F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A6F2B40-7A4C-41F6-B0E5-FD733471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9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0A086-BBB4-4A3F-A45C-D73A4453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FE1DBC-798D-4448-88FE-A1D47936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9011D8-4F0B-4243-8745-DEA2B23A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7CD588-B418-40A4-8D46-D7E84B97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09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5E369C-6F16-423F-A67E-148CB3B5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75AFE3-1843-4070-82A2-1DBAF125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1FE7F8-40BE-4D01-BD16-D67EE8AB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5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86429-FE79-443B-8294-C7C61CD6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AAC14-9E67-4507-94F2-8260DE96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75522C-743D-4E41-A674-59299EEEC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34D314-9405-45B8-9171-3E8F7C57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01EC8F-AE68-425A-AF84-35DD053D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F5EB89-7EC8-4CB8-89C6-18F61FD3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1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14C38-8479-42EA-9F76-8C9A7E86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E822A8-93F4-41B1-A7E2-30818E5F4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7BA81D-95FB-4EEC-B46C-9B2BEF3BF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2FDF2B-7A06-49E5-8E11-39A9097AD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936654-50D9-47AE-A89E-54179903F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6C0E2-CE48-48F0-9E32-69604846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57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941730-50DA-4912-9764-F492F12F0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DCC7FB-B323-41A9-94EC-96A1C8F95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133AFC-53AC-48BA-8906-1D828B205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81846-5A2C-4ACB-985A-8E19C1239368}" type="datetimeFigureOut">
              <a:rPr lang="ko-KR" altLang="en-US" smtClean="0"/>
              <a:t>2022-01-20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B5C4A-3D08-4EF1-902B-3B44DCF64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75626-FD0C-4786-8B59-D7447EBA6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A4355-E6DD-4552-9C3A-ABA7C78327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40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11" Type="http://schemas.openxmlformats.org/officeDocument/2006/relationships/image" Target="../media/image57.jpe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FBD4F1-ABC4-4706-9183-7E05A592F229}"/>
              </a:ext>
            </a:extLst>
          </p:cNvPr>
          <p:cNvSpPr txBox="1"/>
          <p:nvPr/>
        </p:nvSpPr>
        <p:spPr>
          <a:xfrm>
            <a:off x="854892" y="1263972"/>
            <a:ext cx="5423988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ko-KR" altLang="en-US" sz="44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</a:t>
            </a:r>
            <a:r>
              <a:rPr lang="ko-KR" altLang="en-US" sz="4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유사도 기반</a:t>
            </a:r>
            <a:endParaRPr lang="en-US" altLang="ko-KR" sz="4400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4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앨범 </a:t>
            </a:r>
            <a:r>
              <a:rPr lang="ko-KR" altLang="en-US" sz="44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</a:t>
            </a:r>
            <a:r>
              <a:rPr lang="ko-KR" altLang="en-US" sz="4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시스템</a:t>
            </a:r>
            <a:endParaRPr lang="ko-KR" altLang="en-US" sz="44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7D7D1-56E6-49A0-80E7-84D7225369F7}"/>
              </a:ext>
            </a:extLst>
          </p:cNvPr>
          <p:cNvSpPr txBox="1"/>
          <p:nvPr/>
        </p:nvSpPr>
        <p:spPr>
          <a:xfrm>
            <a:off x="8200572" y="6109187"/>
            <a:ext cx="3478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CUAI 4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 딥러닝 기반 추천시스템팀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F43CF-3957-495E-9957-BA7BB38D6716}"/>
              </a:ext>
            </a:extLst>
          </p:cNvPr>
          <p:cNvSpPr txBox="1"/>
          <p:nvPr/>
        </p:nvSpPr>
        <p:spPr>
          <a:xfrm>
            <a:off x="7334068" y="1525582"/>
            <a:ext cx="40030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+mj-lt"/>
                <a:ea typeface="나눔고딕" panose="020D0604000000000000" pitchFamily="50" charset="-127"/>
              </a:rPr>
              <a:t>Album Recommendation-</a:t>
            </a:r>
          </a:p>
          <a:p>
            <a:pPr algn="r"/>
            <a:r>
              <a:rPr lang="en-US" altLang="ko-KR" sz="1800" b="1" dirty="0">
                <a:solidFill>
                  <a:schemeClr val="bg1">
                    <a:lumMod val="65000"/>
                  </a:schemeClr>
                </a:solidFill>
                <a:latin typeface="+mj-lt"/>
                <a:ea typeface="나눔고딕" panose="020D0604000000000000" pitchFamily="50" charset="-127"/>
              </a:rPr>
              <a:t>System based on</a:t>
            </a:r>
          </a:p>
          <a:p>
            <a:pPr algn="r"/>
            <a:r>
              <a:rPr lang="en-US" altLang="ko-KR" sz="1800" b="1" dirty="0">
                <a:solidFill>
                  <a:srgbClr val="00CD3C"/>
                </a:solidFill>
                <a:latin typeface="+mj-lt"/>
                <a:ea typeface="나눔고딕" panose="020D0604000000000000" pitchFamily="50" charset="-127"/>
              </a:rPr>
              <a:t>Album Cover</a:t>
            </a:r>
            <a:endParaRPr lang="ko-KR" altLang="en-US" sz="1800" b="1" dirty="0">
              <a:solidFill>
                <a:srgbClr val="00CD3C"/>
              </a:solidFill>
              <a:latin typeface="+mj-lt"/>
              <a:ea typeface="나눔고딕" panose="020D06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B6304F7-9EF6-4DC7-8A1E-1545E9E48C34}"/>
              </a:ext>
            </a:extLst>
          </p:cNvPr>
          <p:cNvSpPr/>
          <p:nvPr/>
        </p:nvSpPr>
        <p:spPr>
          <a:xfrm>
            <a:off x="1022038" y="3086234"/>
            <a:ext cx="1509410" cy="68553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CD3C"/>
              </a:gs>
              <a:gs pos="0">
                <a:srgbClr val="00CC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감정기반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076DAA0-6016-4974-974F-87B34848A8B2}"/>
              </a:ext>
            </a:extLst>
          </p:cNvPr>
          <p:cNvSpPr/>
          <p:nvPr/>
        </p:nvSpPr>
        <p:spPr>
          <a:xfrm>
            <a:off x="2688278" y="3086234"/>
            <a:ext cx="1509410" cy="68553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CD3C"/>
              </a:gs>
              <a:gs pos="0">
                <a:srgbClr val="00CC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색채감성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050071-1485-4310-B0B5-AB468FD500F1}"/>
              </a:ext>
            </a:extLst>
          </p:cNvPr>
          <p:cNvSpPr/>
          <p:nvPr/>
        </p:nvSpPr>
        <p:spPr>
          <a:xfrm>
            <a:off x="10863742" y="2167568"/>
            <a:ext cx="45719" cy="45719"/>
          </a:xfrm>
          <a:prstGeom prst="ellipse">
            <a:avLst/>
          </a:prstGeom>
          <a:solidFill>
            <a:srgbClr val="00CD3C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CD3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051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9231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수집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1F4760-78AC-440A-9520-67EAA4FEF524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15710E-2242-4266-9351-9F9CFD57C4C6}"/>
              </a:ext>
            </a:extLst>
          </p:cNvPr>
          <p:cNvCxnSpPr>
            <a:cxnSpLocks/>
          </p:cNvCxnSpPr>
          <p:nvPr/>
        </p:nvCxnSpPr>
        <p:spPr>
          <a:xfrm>
            <a:off x="13077" y="6726621"/>
            <a:ext cx="396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3406F9E-7C01-4ABB-BB1F-B6365E9A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07" y="2475250"/>
            <a:ext cx="5791305" cy="23339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AA0BF-6D39-4794-8CAF-1F7B67A1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132" y="2674514"/>
            <a:ext cx="4551788" cy="2062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B5DFF5-EE92-4631-9E67-98A5B2628FF7}"/>
              </a:ext>
            </a:extLst>
          </p:cNvPr>
          <p:cNvSpPr txBox="1"/>
          <p:nvPr/>
        </p:nvSpPr>
        <p:spPr>
          <a:xfrm>
            <a:off x="7872640" y="4846270"/>
            <a:ext cx="2278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“Happy”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 내 앨범 커버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E291EF-57F4-48F9-88FD-910647908405}"/>
              </a:ext>
            </a:extLst>
          </p:cNvPr>
          <p:cNvSpPr txBox="1"/>
          <p:nvPr/>
        </p:nvSpPr>
        <p:spPr>
          <a:xfrm>
            <a:off x="3005893" y="4842188"/>
            <a:ext cx="968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메타데이터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ABA0A7F-4E22-41D3-BAF1-8B0FDC7DEB2C}"/>
              </a:ext>
            </a:extLst>
          </p:cNvPr>
          <p:cNvGrpSpPr/>
          <p:nvPr/>
        </p:nvGrpSpPr>
        <p:grpSpPr>
          <a:xfrm>
            <a:off x="904080" y="1932940"/>
            <a:ext cx="4689664" cy="2870001"/>
            <a:chOff x="904080" y="1932940"/>
            <a:chExt cx="4689664" cy="287000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62948D-450B-48B5-BADB-8A94711D9293}"/>
                </a:ext>
              </a:extLst>
            </p:cNvPr>
            <p:cNvSpPr/>
            <p:nvPr/>
          </p:nvSpPr>
          <p:spPr>
            <a:xfrm flipH="1">
              <a:off x="904080" y="2442284"/>
              <a:ext cx="1066960" cy="2360657"/>
            </a:xfrm>
            <a:prstGeom prst="rect">
              <a:avLst/>
            </a:prstGeom>
            <a:noFill/>
            <a:ln w="28575">
              <a:solidFill>
                <a:srgbClr val="00CD3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62B8D606-16CC-4B4D-BCB5-E1624CA20B20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1437560" y="2077720"/>
              <a:ext cx="294720" cy="364564"/>
            </a:xfrm>
            <a:prstGeom prst="line">
              <a:avLst/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BA571B0-5F0C-490B-A58A-77D5C9A39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7200" y="2071439"/>
              <a:ext cx="528320" cy="6281"/>
            </a:xfrm>
            <a:prstGeom prst="line">
              <a:avLst/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731556-2DBA-4A49-8EDA-F40C6EFD19A2}"/>
                </a:ext>
              </a:extLst>
            </p:cNvPr>
            <p:cNvSpPr txBox="1"/>
            <p:nvPr/>
          </p:nvSpPr>
          <p:spPr>
            <a:xfrm>
              <a:off x="2293892" y="1932940"/>
              <a:ext cx="3299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album_id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통해 앨범 이미지 데이터에 접근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6CA528F-F293-40D8-B04F-8AA47708A869}"/>
              </a:ext>
            </a:extLst>
          </p:cNvPr>
          <p:cNvGrpSpPr/>
          <p:nvPr/>
        </p:nvGrpSpPr>
        <p:grpSpPr>
          <a:xfrm>
            <a:off x="3375932" y="2475250"/>
            <a:ext cx="2161268" cy="3331185"/>
            <a:chOff x="3375932" y="2475250"/>
            <a:chExt cx="2161268" cy="33311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CBCC686-D5ED-45DB-BEF0-9FEF7AD3B33E}"/>
                </a:ext>
              </a:extLst>
            </p:cNvPr>
            <p:cNvSpPr/>
            <p:nvPr/>
          </p:nvSpPr>
          <p:spPr>
            <a:xfrm>
              <a:off x="5140960" y="2475250"/>
              <a:ext cx="396240" cy="2366938"/>
            </a:xfrm>
            <a:prstGeom prst="rect">
              <a:avLst/>
            </a:prstGeom>
            <a:noFill/>
            <a:ln w="28575">
              <a:solidFill>
                <a:srgbClr val="00CD3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4A0864-C48B-4826-94D4-89C5740D1E9F}"/>
                </a:ext>
              </a:extLst>
            </p:cNvPr>
            <p:cNvCxnSpPr>
              <a:cxnSpLocks/>
              <a:endCxn id="2" idx="2"/>
            </p:cNvCxnSpPr>
            <p:nvPr/>
          </p:nvCxnSpPr>
          <p:spPr>
            <a:xfrm flipV="1">
              <a:off x="5339080" y="4842188"/>
              <a:ext cx="0" cy="830689"/>
            </a:xfrm>
            <a:prstGeom prst="line">
              <a:avLst/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F5FA1D3-30DE-4CBE-9661-883516D97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4400" y="5667936"/>
              <a:ext cx="614680" cy="4941"/>
            </a:xfrm>
            <a:prstGeom prst="line">
              <a:avLst/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72B99F-B1D5-4914-B81F-6C342E9AF5EA}"/>
                </a:ext>
              </a:extLst>
            </p:cNvPr>
            <p:cNvSpPr txBox="1"/>
            <p:nvPr/>
          </p:nvSpPr>
          <p:spPr>
            <a:xfrm>
              <a:off x="3375932" y="5529436"/>
              <a:ext cx="1414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앨범 별 감정 레이블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5570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C863F28-3EEF-4EAD-9A58-5B2D5FF9571E}"/>
              </a:ext>
            </a:extLst>
          </p:cNvPr>
          <p:cNvSpPr txBox="1"/>
          <p:nvPr/>
        </p:nvSpPr>
        <p:spPr>
          <a:xfrm>
            <a:off x="912061" y="4210374"/>
            <a:ext cx="5189198" cy="141577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 latinLnBrk="1"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H0 :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감정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(emotion)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별로 세 가지의 공통된 색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(color)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의 분포가 같다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400" kern="0" dirty="0">
                <a:solidFill>
                  <a:srgbClr val="33333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바탕" panose="02030600000101010101" pitchFamily="18" charset="-127"/>
              </a:rPr>
              <a:t>H1 : 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감정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(emotion)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별로 세 가지의 공통된 색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(color)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의 분포가 적어도 하나가 같지 않다</a:t>
            </a:r>
            <a:r>
              <a:rPr lang="en-US" altLang="ko-KR" sz="14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200" kern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ourier New" panose="02070309020205020404" pitchFamily="49" charset="0"/>
              </a:rPr>
              <a:t>Pearson's Chi-squared test</a:t>
            </a:r>
            <a:endParaRPr lang="ko-KR" altLang="ko-KR" sz="1200" kern="100" dirty="0">
              <a:solidFill>
                <a:schemeClr val="bg1">
                  <a:lumMod val="50000"/>
                </a:schemeClr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200" kern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ourier New" panose="02070309020205020404" pitchFamily="49" charset="0"/>
              </a:rPr>
              <a:t>X-squared = 394.77, df = 6, p-value &lt; 2.2e-16</a:t>
            </a:r>
            <a:endParaRPr lang="ko-KR" altLang="ko-KR" sz="1200" kern="100" dirty="0">
              <a:solidFill>
                <a:schemeClr val="bg1">
                  <a:lumMod val="50000"/>
                </a:schemeClr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9231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수집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1F4760-78AC-440A-9520-67EAA4FEF524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15710E-2242-4266-9351-9F9CFD57C4C6}"/>
              </a:ext>
            </a:extLst>
          </p:cNvPr>
          <p:cNvCxnSpPr>
            <a:cxnSpLocks/>
          </p:cNvCxnSpPr>
          <p:nvPr/>
        </p:nvCxnSpPr>
        <p:spPr>
          <a:xfrm>
            <a:off x="13077" y="6726621"/>
            <a:ext cx="432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C93B726-E8EC-44FD-A52E-64815BD86C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035" y="1612063"/>
            <a:ext cx="3637259" cy="36338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E9CD75-0E40-410C-AACB-851FA8C39BD3}"/>
              </a:ext>
            </a:extLst>
          </p:cNvPr>
          <p:cNvSpPr txBox="1"/>
          <p:nvPr/>
        </p:nvSpPr>
        <p:spPr>
          <a:xfrm>
            <a:off x="7341738" y="5365547"/>
            <a:ext cx="3299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감정 클래스 별 대표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색상 존재 비율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EBDC69-8270-4EA2-9045-A8722A0DB684}"/>
              </a:ext>
            </a:extLst>
          </p:cNvPr>
          <p:cNvSpPr txBox="1"/>
          <p:nvPr/>
        </p:nvSpPr>
        <p:spPr>
          <a:xfrm>
            <a:off x="566802" y="1865696"/>
            <a:ext cx="22431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동질성 검정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1DB321-7E8E-4C12-89B2-E74F075F74F7}"/>
              </a:ext>
            </a:extLst>
          </p:cNvPr>
          <p:cNvSpPr txBox="1"/>
          <p:nvPr/>
        </p:nvSpPr>
        <p:spPr>
          <a:xfrm>
            <a:off x="906802" y="2505237"/>
            <a:ext cx="5189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모집단이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범주형 변수에 의해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하위 모집단으로 나누어지고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하위 모집단별로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범주형 변수에 의해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개로 나누어질 때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하위 모집단의 범주형 변수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분포가 같은지를 검정하는 것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00681D2-42A8-4A05-B474-CE28FB35BA9C}"/>
              </a:ext>
            </a:extLst>
          </p:cNvPr>
          <p:cNvCxnSpPr>
            <a:cxnSpLocks/>
          </p:cNvCxnSpPr>
          <p:nvPr/>
        </p:nvCxnSpPr>
        <p:spPr>
          <a:xfrm>
            <a:off x="855128" y="2468966"/>
            <a:ext cx="0" cy="85701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57D355-F4B2-4558-8403-857794EC5B5D}"/>
              </a:ext>
            </a:extLst>
          </p:cNvPr>
          <p:cNvSpPr/>
          <p:nvPr/>
        </p:nvSpPr>
        <p:spPr>
          <a:xfrm>
            <a:off x="906802" y="3805061"/>
            <a:ext cx="5412468" cy="26083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26CBDB93-F7C1-4F90-922A-6C45DC9FF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44426"/>
              </p:ext>
            </p:extLst>
          </p:nvPr>
        </p:nvGraphicFramePr>
        <p:xfrm>
          <a:off x="1063232" y="3763179"/>
          <a:ext cx="5027511" cy="203754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34632">
                  <a:extLst>
                    <a:ext uri="{9D8B030D-6E8A-4147-A177-3AD203B41FA5}">
                      <a16:colId xmlns:a16="http://schemas.microsoft.com/office/drawing/2014/main" val="43587401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201689242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969801230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val="2058985632"/>
                    </a:ext>
                  </a:extLst>
                </a:gridCol>
              </a:tblGrid>
              <a:tr h="741162">
                <a:tc>
                  <a:txBody>
                    <a:bodyPr/>
                    <a:lstStyle/>
                    <a:p>
                      <a:pPr algn="r" latinLnBrk="1">
                        <a:lnSpc>
                          <a:spcPct val="115000"/>
                        </a:lnSpc>
                      </a:pPr>
                      <a:r>
                        <a:rPr lang="ko-KR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색</a:t>
                      </a:r>
                    </a:p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ko-KR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감정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black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darkslategray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 err="1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gainsboro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033688"/>
                  </a:ext>
                </a:extLst>
              </a:tr>
              <a:tr h="324095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angry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4,601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1,858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459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466301"/>
                  </a:ext>
                </a:extLst>
              </a:tr>
              <a:tr h="324095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happy</a:t>
                      </a:r>
                      <a:endParaRPr lang="ko-KR" sz="1700" kern="10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3,767</a:t>
                      </a:r>
                      <a:endParaRPr lang="ko-KR" sz="1700" kern="10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1,978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663</a:t>
                      </a:r>
                      <a:endParaRPr lang="ko-KR" sz="1700" kern="10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35586"/>
                  </a:ext>
                </a:extLst>
              </a:tr>
              <a:tr h="324095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relaxed</a:t>
                      </a:r>
                      <a:endParaRPr lang="ko-KR" sz="1700" kern="10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4,049</a:t>
                      </a:r>
                      <a:endParaRPr lang="ko-KR" sz="1700" kern="10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3,056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838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680894"/>
                  </a:ext>
                </a:extLst>
              </a:tr>
              <a:tr h="324095"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sad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4,276</a:t>
                      </a:r>
                      <a:endParaRPr lang="ko-KR" sz="1700" kern="10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2,209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15000"/>
                        </a:lnSpc>
                      </a:pPr>
                      <a:r>
                        <a:rPr lang="en-US" sz="1700" kern="100" dirty="0"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648</a:t>
                      </a:r>
                      <a:endParaRPr lang="ko-KR" sz="1700" kern="100" dirty="0"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D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14153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E467F91-CEAC-4330-99FD-79E20A3B8344}"/>
              </a:ext>
            </a:extLst>
          </p:cNvPr>
          <p:cNvSpPr txBox="1"/>
          <p:nvPr/>
        </p:nvSpPr>
        <p:spPr>
          <a:xfrm>
            <a:off x="1080214" y="5857685"/>
            <a:ext cx="659262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분할표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96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1636686-7A48-4CAD-B6C3-0DFE957C4E00}"/>
              </a:ext>
            </a:extLst>
          </p:cNvPr>
          <p:cNvSpPr/>
          <p:nvPr/>
        </p:nvSpPr>
        <p:spPr>
          <a:xfrm>
            <a:off x="3915410" y="1432560"/>
            <a:ext cx="3947160" cy="3992880"/>
          </a:xfrm>
          <a:prstGeom prst="ellipse">
            <a:avLst/>
          </a:prstGeom>
          <a:ln>
            <a:solidFill>
              <a:srgbClr val="00CD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5400" spc="-150" dirty="0">
              <a:solidFill>
                <a:srgbClr val="FBFB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800100" y="1586188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E5AB-AA04-4C80-B9CE-4D359B4E96BB}"/>
              </a:ext>
            </a:extLst>
          </p:cNvPr>
          <p:cNvSpPr txBox="1"/>
          <p:nvPr/>
        </p:nvSpPr>
        <p:spPr>
          <a:xfrm>
            <a:off x="800100" y="3848314"/>
            <a:ext cx="47244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20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저희 팀원을 소개합니다</a:t>
            </a:r>
            <a:r>
              <a:rPr lang="en-US" altLang="ko-KR" spc="-120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pc="-120" dirty="0">
              <a:solidFill>
                <a:srgbClr val="FBFBF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0649EF-CA82-48E1-8874-AAC31C8BA833}"/>
              </a:ext>
            </a:extLst>
          </p:cNvPr>
          <p:cNvSpPr txBox="1"/>
          <p:nvPr/>
        </p:nvSpPr>
        <p:spPr>
          <a:xfrm>
            <a:off x="4667250" y="2020446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5400" spc="-150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F87A3-B1D1-47EF-A33A-22CAA9F49238}"/>
              </a:ext>
            </a:extLst>
          </p:cNvPr>
          <p:cNvSpPr txBox="1"/>
          <p:nvPr/>
        </p:nvSpPr>
        <p:spPr>
          <a:xfrm>
            <a:off x="4667250" y="2969069"/>
            <a:ext cx="245872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4000" spc="-150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DDA59-FE1F-40AF-9D30-6CA51FEE67E7}"/>
              </a:ext>
            </a:extLst>
          </p:cNvPr>
          <p:cNvSpPr txBox="1"/>
          <p:nvPr/>
        </p:nvSpPr>
        <p:spPr>
          <a:xfrm>
            <a:off x="4499610" y="4192353"/>
            <a:ext cx="27940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추천시스템에 대한</a:t>
            </a:r>
            <a:r>
              <a:rPr lang="en-US" altLang="ko-KR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6A584FE-DCF8-4630-9BA9-33FCB4C639E4}"/>
              </a:ext>
            </a:extLst>
          </p:cNvPr>
          <p:cNvCxnSpPr/>
          <p:nvPr/>
        </p:nvCxnSpPr>
        <p:spPr>
          <a:xfrm>
            <a:off x="1041400" y="38989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1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36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95EAEF-49DF-4B2D-8006-F09758635E19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BF6B25-16F1-49CD-BE1D-CDFD3E35D268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504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021D9A-E164-405B-BA63-92193A18D01C}"/>
              </a:ext>
            </a:extLst>
          </p:cNvPr>
          <p:cNvSpPr/>
          <p:nvPr/>
        </p:nvSpPr>
        <p:spPr>
          <a:xfrm>
            <a:off x="4695934" y="1588559"/>
            <a:ext cx="2789614" cy="67696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콘텐츠 기반 필터링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2BF385-19B2-4739-8902-9AA6A84DD3A7}"/>
              </a:ext>
            </a:extLst>
          </p:cNvPr>
          <p:cNvSpPr txBox="1"/>
          <p:nvPr/>
        </p:nvSpPr>
        <p:spPr>
          <a:xfrm>
            <a:off x="3000572" y="2404707"/>
            <a:ext cx="6180337" cy="76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특정한 아이템을 매우 선호하는 경우</a:t>
            </a:r>
            <a:r>
              <a:rPr lang="en-US" altLang="ko-KR" sz="18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8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아이템과 비슷한 콘텐츠를 가진 다른 아이템을 추천하는 방식</a:t>
            </a:r>
          </a:p>
        </p:txBody>
      </p:sp>
      <p:pic>
        <p:nvPicPr>
          <p:cNvPr id="11" name="그래픽 10" descr="사용자 단색으로 채워진">
            <a:extLst>
              <a:ext uri="{FF2B5EF4-FFF2-40B4-BE49-F238E27FC236}">
                <a16:creationId xmlns:a16="http://schemas.microsoft.com/office/drawing/2014/main" id="{E5AA0DB4-37B8-4DBC-AE1E-95988BD92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3375" y="4773832"/>
            <a:ext cx="914400" cy="914400"/>
          </a:xfrm>
          <a:prstGeom prst="rect">
            <a:avLst/>
          </a:prstGeom>
        </p:spPr>
      </p:pic>
      <p:pic>
        <p:nvPicPr>
          <p:cNvPr id="26" name="그래픽 25" descr="오른쪽 화살표 단색으로 채워진">
            <a:extLst>
              <a:ext uri="{FF2B5EF4-FFF2-40B4-BE49-F238E27FC236}">
                <a16:creationId xmlns:a16="http://schemas.microsoft.com/office/drawing/2014/main" id="{272602C3-0D01-4BB8-803A-EA499EA07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6402" y="4601272"/>
            <a:ext cx="1768743" cy="1333536"/>
          </a:xfrm>
          <a:prstGeom prst="rect">
            <a:avLst/>
          </a:prstGeom>
        </p:spPr>
      </p:pic>
      <p:pic>
        <p:nvPicPr>
          <p:cNvPr id="9218" name="Picture 2" descr="스타워즈: 깨어난 포스 - 위키백과, 우리 모두의 백과사전">
            <a:extLst>
              <a:ext uri="{FF2B5EF4-FFF2-40B4-BE49-F238E27FC236}">
                <a16:creationId xmlns:a16="http://schemas.microsoft.com/office/drawing/2014/main" id="{C6FD988D-7DA7-43F7-B90C-F4C5A6C3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94" y="4678609"/>
            <a:ext cx="805450" cy="115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래픽 27" descr="배지 하트 단색으로 채워진">
            <a:extLst>
              <a:ext uri="{FF2B5EF4-FFF2-40B4-BE49-F238E27FC236}">
                <a16:creationId xmlns:a16="http://schemas.microsoft.com/office/drawing/2014/main" id="{79D5B686-5051-4EF8-AC32-8F11F01CD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69462" y="4833386"/>
            <a:ext cx="738471" cy="738471"/>
          </a:xfrm>
          <a:prstGeom prst="rect">
            <a:avLst/>
          </a:prstGeom>
        </p:spPr>
      </p:pic>
      <p:cxnSp>
        <p:nvCxnSpPr>
          <p:cNvPr id="9224" name="연결선: 구부러짐 9223">
            <a:extLst>
              <a:ext uri="{FF2B5EF4-FFF2-40B4-BE49-F238E27FC236}">
                <a16:creationId xmlns:a16="http://schemas.microsoft.com/office/drawing/2014/main" id="{8AD0768E-CAC1-4E3C-ADB2-A5E90516F2A1}"/>
              </a:ext>
            </a:extLst>
          </p:cNvPr>
          <p:cNvCxnSpPr>
            <a:cxnSpLocks/>
            <a:stCxn id="9234" idx="0"/>
            <a:endCxn id="11" idx="0"/>
          </p:cNvCxnSpPr>
          <p:nvPr/>
        </p:nvCxnSpPr>
        <p:spPr>
          <a:xfrm rot="16200000" flipH="1" flipV="1">
            <a:off x="5646148" y="1515699"/>
            <a:ext cx="172560" cy="6343705"/>
          </a:xfrm>
          <a:prstGeom prst="curvedConnector3">
            <a:avLst>
              <a:gd name="adj1" fmla="val -495041"/>
            </a:avLst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34" name="그림 923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ECEF7A5-794F-44E1-8A29-9A2A735BD1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03" y="4601272"/>
            <a:ext cx="2025554" cy="1360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421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36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95EAEF-49DF-4B2D-8006-F09758635E19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BF6B25-16F1-49CD-BE1D-CDFD3E35D268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540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13E652-8FE2-45A6-8E52-99D2722FC67E}"/>
              </a:ext>
            </a:extLst>
          </p:cNvPr>
          <p:cNvSpPr/>
          <p:nvPr/>
        </p:nvSpPr>
        <p:spPr>
          <a:xfrm>
            <a:off x="3671130" y="3438500"/>
            <a:ext cx="2340160" cy="910694"/>
          </a:xfrm>
          <a:prstGeom prst="roundRect">
            <a:avLst>
              <a:gd name="adj" fmla="val 30145"/>
            </a:avLst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객체인식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6921211-D369-4FF1-B857-D369CA9ED674}"/>
              </a:ext>
            </a:extLst>
          </p:cNvPr>
          <p:cNvSpPr/>
          <p:nvPr/>
        </p:nvSpPr>
        <p:spPr>
          <a:xfrm>
            <a:off x="3669933" y="4611713"/>
            <a:ext cx="2341357" cy="910693"/>
          </a:xfrm>
          <a:prstGeom prst="roundRect">
            <a:avLst>
              <a:gd name="adj" fmla="val 30145"/>
            </a:avLst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 색 추출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F57E9E3-F3C0-499F-A65A-F136445C5696}"/>
              </a:ext>
            </a:extLst>
          </p:cNvPr>
          <p:cNvSpPr/>
          <p:nvPr/>
        </p:nvSpPr>
        <p:spPr>
          <a:xfrm>
            <a:off x="3039860" y="4195404"/>
            <a:ext cx="463985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00C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EC8F507-5303-4194-B92F-C3221B2DD87C}"/>
              </a:ext>
            </a:extLst>
          </p:cNvPr>
          <p:cNvSpPr/>
          <p:nvPr/>
        </p:nvSpPr>
        <p:spPr>
          <a:xfrm>
            <a:off x="6226355" y="4173333"/>
            <a:ext cx="463985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00C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986C59F-05BF-4198-9C08-184660AAEC86}"/>
              </a:ext>
            </a:extLst>
          </p:cNvPr>
          <p:cNvSpPr/>
          <p:nvPr/>
        </p:nvSpPr>
        <p:spPr>
          <a:xfrm>
            <a:off x="6905405" y="3809220"/>
            <a:ext cx="1920976" cy="1212857"/>
          </a:xfrm>
          <a:prstGeom prst="roundRect">
            <a:avLst>
              <a:gd name="adj" fmla="val 30145"/>
            </a:avLst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</a:t>
            </a:r>
            <a:endParaRPr lang="en-US" altLang="ko-KR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</a:t>
            </a: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820286FE-E087-440F-B77A-ABF37531E696}"/>
              </a:ext>
            </a:extLst>
          </p:cNvPr>
          <p:cNvSpPr/>
          <p:nvPr/>
        </p:nvSpPr>
        <p:spPr>
          <a:xfrm>
            <a:off x="5023703" y="1788486"/>
            <a:ext cx="2230297" cy="1155607"/>
          </a:xfrm>
          <a:prstGeom prst="parallelogram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미리 수집된</a:t>
            </a:r>
            <a:endParaRPr lang="en-US" altLang="ko-KR" sz="20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B72EC15-7A9B-4D88-AF01-73D70A980A4F}"/>
              </a:ext>
            </a:extLst>
          </p:cNvPr>
          <p:cNvSpPr/>
          <p:nvPr/>
        </p:nvSpPr>
        <p:spPr>
          <a:xfrm rot="1810611">
            <a:off x="6875338" y="3054042"/>
            <a:ext cx="463985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00C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CA89151-224A-4523-8E39-694C745E57B8}"/>
              </a:ext>
            </a:extLst>
          </p:cNvPr>
          <p:cNvSpPr/>
          <p:nvPr/>
        </p:nvSpPr>
        <p:spPr>
          <a:xfrm>
            <a:off x="9063128" y="4195404"/>
            <a:ext cx="463985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00C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54724AEC-5E24-4D2F-A970-72234E380A03}"/>
              </a:ext>
            </a:extLst>
          </p:cNvPr>
          <p:cNvSpPr/>
          <p:nvPr/>
        </p:nvSpPr>
        <p:spPr>
          <a:xfrm>
            <a:off x="585663" y="3859917"/>
            <a:ext cx="2390333" cy="1155607"/>
          </a:xfrm>
          <a:prstGeom prst="parallelogram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선호하는 앨범커버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앨범의 감정</a:t>
            </a:r>
          </a:p>
        </p:txBody>
      </p: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BB604C80-D785-4CCD-8307-4E19D58EC178}"/>
              </a:ext>
            </a:extLst>
          </p:cNvPr>
          <p:cNvSpPr/>
          <p:nvPr/>
        </p:nvSpPr>
        <p:spPr>
          <a:xfrm>
            <a:off x="9641940" y="3866470"/>
            <a:ext cx="1920976" cy="1155607"/>
          </a:xfrm>
          <a:prstGeom prst="parallelogram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Output</a:t>
            </a:r>
          </a:p>
          <a:p>
            <a:pPr algn="ct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이미지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FC2E5A-307F-44E1-818E-CC4CE4B7A52A}"/>
              </a:ext>
            </a:extLst>
          </p:cNvPr>
          <p:cNvSpPr txBox="1"/>
          <p:nvPr/>
        </p:nvSpPr>
        <p:spPr>
          <a:xfrm>
            <a:off x="659250" y="1783987"/>
            <a:ext cx="224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추천시스템 프로세스</a:t>
            </a:r>
          </a:p>
        </p:txBody>
      </p:sp>
    </p:spTree>
    <p:extLst>
      <p:ext uri="{BB962C8B-B14F-4D97-AF65-F5344CB8AC3E}">
        <p14:creationId xmlns:p14="http://schemas.microsoft.com/office/powerpoint/2010/main" val="1799352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36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95EAEF-49DF-4B2D-8006-F09758635E19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BF6B25-16F1-49CD-BE1D-CDFD3E35D268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576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F57E9E3-F3C0-499F-A65A-F136445C5696}"/>
              </a:ext>
            </a:extLst>
          </p:cNvPr>
          <p:cNvSpPr/>
          <p:nvPr/>
        </p:nvSpPr>
        <p:spPr>
          <a:xfrm rot="5400000">
            <a:off x="2682825" y="2547956"/>
            <a:ext cx="463985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ECA89151-224A-4523-8E39-694C745E57B8}"/>
              </a:ext>
            </a:extLst>
          </p:cNvPr>
          <p:cNvSpPr/>
          <p:nvPr/>
        </p:nvSpPr>
        <p:spPr>
          <a:xfrm rot="5400000">
            <a:off x="2682823" y="4786067"/>
            <a:ext cx="463985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072D785-751B-4D24-89AD-B41777FA4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22" t="1008" r="-1568" b="-1008"/>
          <a:stretch/>
        </p:blipFill>
        <p:spPr>
          <a:xfrm>
            <a:off x="3755233" y="5427229"/>
            <a:ext cx="1176884" cy="11498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D710FF7-CDBB-486A-8A59-8C130E18F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20" r="19634"/>
          <a:stretch/>
        </p:blipFill>
        <p:spPr>
          <a:xfrm>
            <a:off x="2917452" y="5421716"/>
            <a:ext cx="1176884" cy="112309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FF8F2EE-BCF1-4503-B58A-67A2D59AD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16" r="40321"/>
          <a:stretch/>
        </p:blipFill>
        <p:spPr>
          <a:xfrm>
            <a:off x="2111304" y="5421716"/>
            <a:ext cx="1176885" cy="11029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088688B-E8BE-44D6-AE1D-31EC2126B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62" r="62092"/>
          <a:stretch/>
        </p:blipFill>
        <p:spPr>
          <a:xfrm>
            <a:off x="1573982" y="5414425"/>
            <a:ext cx="1057558" cy="110978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A3DBAEC-6D1E-44F5-B5E5-6D47B52BF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346"/>
          <a:stretch/>
        </p:blipFill>
        <p:spPr>
          <a:xfrm>
            <a:off x="1036166" y="5410784"/>
            <a:ext cx="1057558" cy="11029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E6CCC2-FD5F-400D-B18C-63317F741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98" y="1370840"/>
            <a:ext cx="1036240" cy="10732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B1F6DCD-16AD-4D86-86A2-70FBB5D37B98}"/>
              </a:ext>
            </a:extLst>
          </p:cNvPr>
          <p:cNvSpPr txBox="1"/>
          <p:nvPr/>
        </p:nvSpPr>
        <p:spPr>
          <a:xfrm>
            <a:off x="5307689" y="1614800"/>
            <a:ext cx="156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하나의 인풋 데이터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E9F8CE-B73B-4624-9B62-9AFEF0D45523}"/>
              </a:ext>
            </a:extLst>
          </p:cNvPr>
          <p:cNvSpPr txBox="1"/>
          <p:nvPr/>
        </p:nvSpPr>
        <p:spPr>
          <a:xfrm>
            <a:off x="5339218" y="5848253"/>
            <a:ext cx="1566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추천 이미지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85FB1F-F563-428A-AADC-A8359A0822CE}"/>
              </a:ext>
            </a:extLst>
          </p:cNvPr>
          <p:cNvSpPr/>
          <p:nvPr/>
        </p:nvSpPr>
        <p:spPr>
          <a:xfrm>
            <a:off x="8082017" y="3131282"/>
            <a:ext cx="2390333" cy="1517470"/>
          </a:xfrm>
          <a:prstGeom prst="roundRect">
            <a:avLst>
              <a:gd name="adj" fmla="val 30145"/>
            </a:avLst>
          </a:prstGeom>
          <a:solidFill>
            <a:schemeClr val="bg1"/>
          </a:solidFill>
          <a:ln w="28575">
            <a:solidFill>
              <a:srgbClr val="00CD3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객체인식</a:t>
            </a:r>
            <a:endParaRPr lang="en-US" altLang="ko-KR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DCEE7C1-85CB-462D-AC6D-2E55DC01E901}"/>
              </a:ext>
            </a:extLst>
          </p:cNvPr>
          <p:cNvSpPr/>
          <p:nvPr/>
        </p:nvSpPr>
        <p:spPr>
          <a:xfrm rot="5400000">
            <a:off x="9045192" y="2547956"/>
            <a:ext cx="463985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903FF0C2-CA63-4BB6-A077-BE395AAE0622}"/>
              </a:ext>
            </a:extLst>
          </p:cNvPr>
          <p:cNvSpPr/>
          <p:nvPr/>
        </p:nvSpPr>
        <p:spPr>
          <a:xfrm rot="5400000">
            <a:off x="9045190" y="4786067"/>
            <a:ext cx="463985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AEAADA1-5268-4B41-B695-E951E49B1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256" b="49953"/>
          <a:stretch/>
        </p:blipFill>
        <p:spPr>
          <a:xfrm>
            <a:off x="8773595" y="1325705"/>
            <a:ext cx="1018032" cy="117566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74EAFD5-0794-477D-9ACD-3731FF4D88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02" t="53832" r="38318"/>
          <a:stretch/>
        </p:blipFill>
        <p:spPr>
          <a:xfrm>
            <a:off x="10029534" y="5372702"/>
            <a:ext cx="1075367" cy="111845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BAA5805-320D-4C10-9F2B-EBE11CB02D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18" t="51715" r="51229"/>
          <a:stretch/>
        </p:blipFill>
        <p:spPr>
          <a:xfrm>
            <a:off x="9277182" y="5341636"/>
            <a:ext cx="1057091" cy="114154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844B7F6-AC8F-4750-8984-FB363B111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55" t="54250" r="63734"/>
          <a:stretch/>
        </p:blipFill>
        <p:spPr>
          <a:xfrm>
            <a:off x="8409601" y="5394984"/>
            <a:ext cx="1176883" cy="109946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9FA0996-AFE6-41C4-8CAE-D102C80F5D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9" t="54540" r="77454"/>
          <a:stretch/>
        </p:blipFill>
        <p:spPr>
          <a:xfrm>
            <a:off x="7966551" y="5409502"/>
            <a:ext cx="1080007" cy="108794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97685BB-EDF9-4043-B95A-995744C839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309" r="90380"/>
          <a:stretch/>
        </p:blipFill>
        <p:spPr>
          <a:xfrm>
            <a:off x="7487582" y="5394984"/>
            <a:ext cx="1018972" cy="1088201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405623F-DFF9-44BC-9851-15BE289C0C87}"/>
              </a:ext>
            </a:extLst>
          </p:cNvPr>
          <p:cNvCxnSpPr>
            <a:cxnSpLocks/>
          </p:cNvCxnSpPr>
          <p:nvPr/>
        </p:nvCxnSpPr>
        <p:spPr>
          <a:xfrm>
            <a:off x="6090742" y="2062736"/>
            <a:ext cx="0" cy="345886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AE0F4CC-37D1-4BDF-AB97-EF48116C171D}"/>
              </a:ext>
            </a:extLst>
          </p:cNvPr>
          <p:cNvSpPr/>
          <p:nvPr/>
        </p:nvSpPr>
        <p:spPr>
          <a:xfrm>
            <a:off x="1780854" y="3116506"/>
            <a:ext cx="2410417" cy="1551465"/>
          </a:xfrm>
          <a:prstGeom prst="roundRect">
            <a:avLst>
              <a:gd name="adj" fmla="val 30145"/>
            </a:avLst>
          </a:prstGeom>
          <a:solidFill>
            <a:schemeClr val="bg1"/>
          </a:solidFill>
          <a:ln w="28575">
            <a:solidFill>
              <a:srgbClr val="00CD3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 색 추출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CC5893-8A18-4E06-8714-B4279C8DC708}"/>
              </a:ext>
            </a:extLst>
          </p:cNvPr>
          <p:cNvSpPr txBox="1"/>
          <p:nvPr/>
        </p:nvSpPr>
        <p:spPr>
          <a:xfrm>
            <a:off x="5522176" y="4089430"/>
            <a:ext cx="1062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 계산 </a:t>
            </a:r>
          </a:p>
        </p:txBody>
      </p:sp>
    </p:spTree>
    <p:extLst>
      <p:ext uri="{BB962C8B-B14F-4D97-AF65-F5344CB8AC3E}">
        <p14:creationId xmlns:p14="http://schemas.microsoft.com/office/powerpoint/2010/main" val="1436557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36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95EAEF-49DF-4B2D-8006-F09758635E19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BF6B25-16F1-49CD-BE1D-CDFD3E35D268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612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FB23BD-F569-40B4-A9FD-E272F5059F7D}"/>
              </a:ext>
            </a:extLst>
          </p:cNvPr>
          <p:cNvSpPr txBox="1"/>
          <p:nvPr/>
        </p:nvSpPr>
        <p:spPr>
          <a:xfrm>
            <a:off x="701062" y="2584838"/>
            <a:ext cx="22431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</a:t>
            </a:r>
            <a:endParaRPr lang="ko-KR" altLang="en-US" sz="2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901EB-78C9-4957-81B3-3D609DDD27E3}"/>
              </a:ext>
            </a:extLst>
          </p:cNvPr>
          <p:cNvSpPr txBox="1"/>
          <p:nvPr/>
        </p:nvSpPr>
        <p:spPr>
          <a:xfrm>
            <a:off x="856180" y="3369837"/>
            <a:ext cx="431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주어진 데이터를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그룹으로 나누는 클러스터링 방법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4A992A-802B-4084-9D5C-F14802239F74}"/>
              </a:ext>
            </a:extLst>
          </p:cNvPr>
          <p:cNvSpPr/>
          <p:nvPr/>
        </p:nvSpPr>
        <p:spPr>
          <a:xfrm>
            <a:off x="4690014" y="1560899"/>
            <a:ext cx="2532937" cy="832926"/>
          </a:xfrm>
          <a:prstGeom prst="roundRect">
            <a:avLst>
              <a:gd name="adj" fmla="val 50000"/>
            </a:avLst>
          </a:prstGeom>
          <a:solidFill>
            <a:srgbClr val="00CD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색 이용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63E5FB2-4465-4F2B-9335-3333A81A30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153" y="3127925"/>
            <a:ext cx="5612119" cy="12172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F2EDA4-1DCE-413B-8634-CBB7D15E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02" y="4090520"/>
            <a:ext cx="2754936" cy="83291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A69F96-8015-4702-8782-46FBC1358618}"/>
              </a:ext>
            </a:extLst>
          </p:cNvPr>
          <p:cNvCxnSpPr>
            <a:cxnSpLocks/>
          </p:cNvCxnSpPr>
          <p:nvPr/>
        </p:nvCxnSpPr>
        <p:spPr>
          <a:xfrm>
            <a:off x="856180" y="3323558"/>
            <a:ext cx="0" cy="3797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6B6691C-69E1-4FA3-8DD3-22FF2B80D5B4}"/>
              </a:ext>
            </a:extLst>
          </p:cNvPr>
          <p:cNvSpPr txBox="1"/>
          <p:nvPr/>
        </p:nvSpPr>
        <p:spPr>
          <a:xfrm>
            <a:off x="920850" y="5290390"/>
            <a:ext cx="4315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 수식을 최소로 하는 집합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찾는 것이 목표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39ECA5-5144-4A7B-89B4-84982894C67F}"/>
                  </a:ext>
                </a:extLst>
              </p:cNvPr>
              <p:cNvSpPr txBox="1"/>
              <p:nvPr/>
            </p:nvSpPr>
            <p:spPr>
              <a:xfrm>
                <a:off x="7066173" y="4510864"/>
                <a:ext cx="4532099" cy="1030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ko-KR" altLang="ko-KR" sz="1400" dirty="0">
                    <a:solidFill>
                      <a:schemeClr val="tx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초기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NanumMyeongjo" panose="02020603020101020101" pitchFamily="18" charset="-127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NanumMyeongjo" panose="02020603020101020101" pitchFamily="18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ko-KR" sz="1400" dirty="0">
                    <a:solidFill>
                      <a:schemeClr val="tx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를 설정한 후 유클리드 거리를 계산하여 </a:t>
                </a:r>
                <a:endParaRPr lang="en-US" altLang="ko-KR" sz="1400" dirty="0">
                  <a:solidFill>
                    <a:schemeClr val="tx1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Times New Roman" panose="02020603050405020304" pitchFamily="18" charset="0"/>
                </a:endParaRPr>
              </a:p>
              <a:p>
                <a:pPr algn="r">
                  <a:lnSpc>
                    <a:spcPct val="150000"/>
                  </a:lnSpc>
                </a:pPr>
                <a:r>
                  <a:rPr lang="ko-KR" altLang="ko-KR" sz="1400" dirty="0">
                    <a:solidFill>
                      <a:schemeClr val="tx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각 데이터를 클러스터에 배정하고</a:t>
                </a:r>
                <a:r>
                  <a:rPr lang="en-US" altLang="ko-KR" sz="1400" dirty="0">
                    <a:solidFill>
                      <a:schemeClr val="tx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, 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ko-KR" altLang="ko-KR" sz="1400" dirty="0">
                    <a:solidFill>
                      <a:schemeClr val="tx1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클러스터의 중심을 재조정하여 변화가 없을 때까지 과정을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반복</a:t>
                </a:r>
                <a:endParaRPr lang="ko-KR" altLang="en-US" sz="1100" dirty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39ECA5-5144-4A7B-89B4-84982894C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173" y="4510864"/>
                <a:ext cx="4532099" cy="1030731"/>
              </a:xfrm>
              <a:prstGeom prst="rect">
                <a:avLst/>
              </a:prstGeom>
              <a:blipFill>
                <a:blip r:embed="rId4"/>
                <a:stretch>
                  <a:fillRect r="-1210" b="-47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55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36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95EAEF-49DF-4B2D-8006-F09758635E19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BF6B25-16F1-49CD-BE1D-CDFD3E35D268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648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7BB382A-FD52-4A23-BD5C-0AC0FA5C51C3}"/>
              </a:ext>
            </a:extLst>
          </p:cNvPr>
          <p:cNvSpPr txBox="1"/>
          <p:nvPr/>
        </p:nvSpPr>
        <p:spPr>
          <a:xfrm>
            <a:off x="523334" y="2043606"/>
            <a:ext cx="618033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1. 5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대표색과 각 대표색이 이미지에서 차지하는 비중을 리스트로 저장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248A239-D5C9-4614-8480-04ABB7E02892}"/>
              </a:ext>
            </a:extLst>
          </p:cNvPr>
          <p:cNvSpPr/>
          <p:nvPr/>
        </p:nvSpPr>
        <p:spPr>
          <a:xfrm>
            <a:off x="3206654" y="405635"/>
            <a:ext cx="2532937" cy="646332"/>
          </a:xfrm>
          <a:prstGeom prst="roundRect">
            <a:avLst>
              <a:gd name="adj" fmla="val 50000"/>
            </a:avLst>
          </a:prstGeom>
          <a:solidFill>
            <a:srgbClr val="00CD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색 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DB6385-EAC9-460A-88B1-E008F3229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188"/>
          <a:stretch/>
        </p:blipFill>
        <p:spPr>
          <a:xfrm>
            <a:off x="894360" y="4567676"/>
            <a:ext cx="4449800" cy="18408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B98FAD-98E6-4791-B0F5-3295EF57F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2" t="50789" r="37747" b="385"/>
          <a:stretch/>
        </p:blipFill>
        <p:spPr>
          <a:xfrm>
            <a:off x="894360" y="2619117"/>
            <a:ext cx="1856559" cy="17691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0953B6-1BE8-4387-A1AC-3F091F14B6B3}"/>
              </a:ext>
            </a:extLst>
          </p:cNvPr>
          <p:cNvSpPr txBox="1"/>
          <p:nvPr/>
        </p:nvSpPr>
        <p:spPr>
          <a:xfrm>
            <a:off x="566802" y="1518265"/>
            <a:ext cx="279615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*K=5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알고리즘을 수행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09CB4AB-EEF1-4783-A90C-A49DF70ED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8" t="78555" r="899" b="-4710"/>
          <a:stretch/>
        </p:blipFill>
        <p:spPr>
          <a:xfrm>
            <a:off x="8023991" y="3667428"/>
            <a:ext cx="2306769" cy="5724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1743CB-8CE2-42F7-B880-7F451DB47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927" y="2166390"/>
            <a:ext cx="1526896" cy="14470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64D8E7E-D028-470F-BF50-73BE11BCF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735" y="4474597"/>
            <a:ext cx="2209641" cy="20409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3A079FE-E396-4995-AA15-6A3BE9B7E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8588" y="4454374"/>
            <a:ext cx="2209641" cy="2061189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CC452C63-739C-4B4B-96B4-FB96FD253465}"/>
              </a:ext>
            </a:extLst>
          </p:cNvPr>
          <p:cNvGrpSpPr/>
          <p:nvPr/>
        </p:nvGrpSpPr>
        <p:grpSpPr>
          <a:xfrm>
            <a:off x="4033520" y="3890127"/>
            <a:ext cx="1821310" cy="1483455"/>
            <a:chOff x="4033520" y="3890127"/>
            <a:chExt cx="1821310" cy="1483455"/>
          </a:xfrm>
        </p:grpSpPr>
        <p:sp>
          <p:nvSpPr>
            <p:cNvPr id="29" name="오른쪽 대괄호 28">
              <a:extLst>
                <a:ext uri="{FF2B5EF4-FFF2-40B4-BE49-F238E27FC236}">
                  <a16:creationId xmlns:a16="http://schemas.microsoft.com/office/drawing/2014/main" id="{DDA12510-D73B-479B-AF5C-372D246BA820}"/>
                </a:ext>
              </a:extLst>
            </p:cNvPr>
            <p:cNvSpPr/>
            <p:nvPr/>
          </p:nvSpPr>
          <p:spPr>
            <a:xfrm>
              <a:off x="4033520" y="4539339"/>
              <a:ext cx="294640" cy="834243"/>
            </a:xfrm>
            <a:prstGeom prst="rightBracket">
              <a:avLst>
                <a:gd name="adj" fmla="val 0"/>
              </a:avLst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4CD69C1-ECE2-496B-9A5E-731A56EC3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967" y="4134155"/>
              <a:ext cx="0" cy="830688"/>
            </a:xfrm>
            <a:prstGeom prst="line">
              <a:avLst/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9483FEE-2CFA-4F3F-BE64-13C9D8E3F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8000" y="4954683"/>
              <a:ext cx="473967" cy="0"/>
            </a:xfrm>
            <a:prstGeom prst="line">
              <a:avLst/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E80835-D23C-4397-B86F-4794A62BF515}"/>
                </a:ext>
              </a:extLst>
            </p:cNvPr>
            <p:cNvSpPr txBox="1"/>
            <p:nvPr/>
          </p:nvSpPr>
          <p:spPr>
            <a:xfrm>
              <a:off x="4180840" y="3890127"/>
              <a:ext cx="1673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가지 색상의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RGB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값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B06E41C-F713-4527-A911-5E7A15A42A42}"/>
              </a:ext>
            </a:extLst>
          </p:cNvPr>
          <p:cNvGrpSpPr/>
          <p:nvPr/>
        </p:nvGrpSpPr>
        <p:grpSpPr>
          <a:xfrm>
            <a:off x="5107176" y="5221372"/>
            <a:ext cx="1634153" cy="461665"/>
            <a:chOff x="5107176" y="5221372"/>
            <a:chExt cx="1634153" cy="46166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8A846B-D37D-4448-B1BE-649982A8244C}"/>
                </a:ext>
              </a:extLst>
            </p:cNvPr>
            <p:cNvSpPr txBox="1"/>
            <p:nvPr/>
          </p:nvSpPr>
          <p:spPr>
            <a:xfrm>
              <a:off x="5593988" y="5221372"/>
              <a:ext cx="1147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각 색상이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차지하는 비율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249DF930-9B8E-4A4A-9DEF-166057FAF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7176" y="5471411"/>
              <a:ext cx="473967" cy="0"/>
            </a:xfrm>
            <a:prstGeom prst="line">
              <a:avLst/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030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36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95EAEF-49DF-4B2D-8006-F09758635E19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BF6B25-16F1-49CD-BE1D-CDFD3E35D268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684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7BB382A-FD52-4A23-BD5C-0AC0FA5C51C3}"/>
              </a:ext>
            </a:extLst>
          </p:cNvPr>
          <p:cNvSpPr txBox="1"/>
          <p:nvPr/>
        </p:nvSpPr>
        <p:spPr>
          <a:xfrm>
            <a:off x="707404" y="4603941"/>
            <a:ext cx="586684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4. 5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단계를 반복하여 최종 거리가 계산됨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723304-16D0-4D9E-9EDC-8428A8EDBFF1}"/>
              </a:ext>
            </a:extLst>
          </p:cNvPr>
          <p:cNvSpPr/>
          <p:nvPr/>
        </p:nvSpPr>
        <p:spPr>
          <a:xfrm>
            <a:off x="3206654" y="405635"/>
            <a:ext cx="2532937" cy="646332"/>
          </a:xfrm>
          <a:prstGeom prst="roundRect">
            <a:avLst>
              <a:gd name="adj" fmla="val 50000"/>
            </a:avLst>
          </a:prstGeom>
          <a:solidFill>
            <a:srgbClr val="00CD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색 이용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3555C69-C28B-4CCB-9B0D-FED0E9930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8" t="78555" r="899" b="-4710"/>
          <a:stretch/>
        </p:blipFill>
        <p:spPr>
          <a:xfrm>
            <a:off x="3443431" y="2584866"/>
            <a:ext cx="2306769" cy="5724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A980C6D-AB2B-47B4-A5BD-99473D6F9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780" y="2624583"/>
            <a:ext cx="2385103" cy="493045"/>
          </a:xfrm>
          <a:prstGeom prst="rect">
            <a:avLst/>
          </a:prstGeom>
        </p:spPr>
      </p:pic>
      <p:sp>
        <p:nvSpPr>
          <p:cNvPr id="21" name="화살표: 왼쪽/오른쪽 20">
            <a:extLst>
              <a:ext uri="{FF2B5EF4-FFF2-40B4-BE49-F238E27FC236}">
                <a16:creationId xmlns:a16="http://schemas.microsoft.com/office/drawing/2014/main" id="{D6ECDEEE-C5E2-4A47-A41E-D69911D0AD8F}"/>
              </a:ext>
            </a:extLst>
          </p:cNvPr>
          <p:cNvSpPr/>
          <p:nvPr/>
        </p:nvSpPr>
        <p:spPr>
          <a:xfrm>
            <a:off x="6064162" y="2665238"/>
            <a:ext cx="772160" cy="38407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B75236-A0D7-48D2-88DD-521ACB0D945B}"/>
              </a:ext>
            </a:extLst>
          </p:cNvPr>
          <p:cNvSpPr txBox="1"/>
          <p:nvPr/>
        </p:nvSpPr>
        <p:spPr>
          <a:xfrm>
            <a:off x="707404" y="1632626"/>
            <a:ext cx="683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각각의 대표 색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가지의 모든 조합에 대해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RGB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좌표 기반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유클리디안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거리 계산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9E3D8F-C427-4D66-B709-EDD6B01C99AE}"/>
              </a:ext>
            </a:extLst>
          </p:cNvPr>
          <p:cNvSpPr txBox="1"/>
          <p:nvPr/>
        </p:nvSpPr>
        <p:spPr>
          <a:xfrm>
            <a:off x="707404" y="3923278"/>
            <a:ext cx="6831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거리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+= 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거리가 짧은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 색 각각이 이미지에서 차지하는 비중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)*(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거리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87CE0D-6E8C-4328-959B-F60C5A7DE4AF}"/>
              </a:ext>
            </a:extLst>
          </p:cNvPr>
          <p:cNvSpPr txBox="1"/>
          <p:nvPr/>
        </p:nvSpPr>
        <p:spPr>
          <a:xfrm>
            <a:off x="707404" y="5301026"/>
            <a:ext cx="586684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거리 값이 가장 작은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이미지를 추천 이미지로 출력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559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36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95EAEF-49DF-4B2D-8006-F09758635E19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BF6B25-16F1-49CD-BE1D-CDFD3E35D268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720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4723304-16D0-4D9E-9EDC-8428A8EDBFF1}"/>
              </a:ext>
            </a:extLst>
          </p:cNvPr>
          <p:cNvSpPr/>
          <p:nvPr/>
        </p:nvSpPr>
        <p:spPr>
          <a:xfrm>
            <a:off x="3206654" y="405635"/>
            <a:ext cx="2532937" cy="646332"/>
          </a:xfrm>
          <a:prstGeom prst="roundRect">
            <a:avLst>
              <a:gd name="adj" fmla="val 50000"/>
            </a:avLst>
          </a:prstGeom>
          <a:solidFill>
            <a:srgbClr val="00CD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대표 색 이용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5177A5E-24E4-42E4-8484-9BE31CD68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" y="2625197"/>
            <a:ext cx="3928550" cy="2168115"/>
          </a:xfrm>
          <a:prstGeom prst="rect">
            <a:avLst/>
          </a:prstGeom>
          <a:ln w="28575"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D107FD-025F-4918-8923-325F636E2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959" y="1564309"/>
            <a:ext cx="3205593" cy="18646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01A84B-7076-423B-BE71-6657AE5F3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316" y="3869643"/>
            <a:ext cx="3012328" cy="184733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EDD4BD0-1A10-40BC-BC13-C559BC4A3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8128" y="1559470"/>
            <a:ext cx="3483872" cy="18695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1BAD12-2FBB-4287-A293-13E249E4E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128" y="3869643"/>
            <a:ext cx="2973496" cy="188617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B8DFEBD-EE59-4EE5-96D6-E8ED4221DA3E}"/>
              </a:ext>
            </a:extLst>
          </p:cNvPr>
          <p:cNvSpPr txBox="1"/>
          <p:nvPr/>
        </p:nvSpPr>
        <p:spPr>
          <a:xfrm>
            <a:off x="697796" y="1458980"/>
            <a:ext cx="111123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7808441A-42F3-4A25-8AF8-34B0FC466C72}"/>
              </a:ext>
            </a:extLst>
          </p:cNvPr>
          <p:cNvSpPr/>
          <p:nvPr/>
        </p:nvSpPr>
        <p:spPr>
          <a:xfrm>
            <a:off x="4626346" y="3338083"/>
            <a:ext cx="463985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00C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55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1DA1BE-EAE9-4BD6-ADD8-EE9F1A89A8A6}"/>
              </a:ext>
            </a:extLst>
          </p:cNvPr>
          <p:cNvGrpSpPr/>
          <p:nvPr/>
        </p:nvGrpSpPr>
        <p:grpSpPr>
          <a:xfrm>
            <a:off x="1082507" y="2938751"/>
            <a:ext cx="10026986" cy="685532"/>
            <a:chOff x="1051371" y="3247642"/>
            <a:chExt cx="10026986" cy="68553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C98CE0E-9B7E-4E4A-BFAA-86D6D9307331}"/>
                </a:ext>
              </a:extLst>
            </p:cNvPr>
            <p:cNvSpPr/>
            <p:nvPr/>
          </p:nvSpPr>
          <p:spPr>
            <a:xfrm>
              <a:off x="1051371" y="3247642"/>
              <a:ext cx="1509410" cy="6855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CD3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소개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27270CD-2F9A-464D-8118-FD312C0742F0}"/>
                </a:ext>
              </a:extLst>
            </p:cNvPr>
            <p:cNvSpPr/>
            <p:nvPr/>
          </p:nvSpPr>
          <p:spPr>
            <a:xfrm>
              <a:off x="3180765" y="3247642"/>
              <a:ext cx="1509410" cy="685532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>
              <a:outerShdw blurRad="50800" dist="38100" dir="2700000" sx="61000" sy="6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CD3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주제 선정 배경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89C76A4-DBAC-48A9-BC9A-F529D5DBF232}"/>
                </a:ext>
              </a:extLst>
            </p:cNvPr>
            <p:cNvSpPr/>
            <p:nvPr/>
          </p:nvSpPr>
          <p:spPr>
            <a:xfrm>
              <a:off x="5310159" y="3247642"/>
              <a:ext cx="1509410" cy="68553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0CD3C"/>
                </a:gs>
                <a:gs pos="0">
                  <a:srgbClr val="00CC66"/>
                </a:gs>
              </a:gsLst>
              <a:lin ang="27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 </a:t>
              </a:r>
              <a:r>
                <a:rPr lang="ko-KR" altLang="en-US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수집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F9A9010-C1BD-41DB-BE43-83134F733349}"/>
                </a:ext>
              </a:extLst>
            </p:cNvPr>
            <p:cNvSpPr/>
            <p:nvPr/>
          </p:nvSpPr>
          <p:spPr>
            <a:xfrm>
              <a:off x="7439553" y="3247642"/>
              <a:ext cx="1509410" cy="685532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CD3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Modelling</a:t>
              </a:r>
              <a:endParaRPr lang="ko-KR" altLang="en-US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BA9F593-49D5-4682-887B-DAF0F7B64FE7}"/>
                </a:ext>
              </a:extLst>
            </p:cNvPr>
            <p:cNvSpPr/>
            <p:nvPr/>
          </p:nvSpPr>
          <p:spPr>
            <a:xfrm>
              <a:off x="9568947" y="3247642"/>
              <a:ext cx="1509410" cy="6855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CD3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결론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541978" y="916910"/>
            <a:ext cx="11473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025495" y="1853889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FFADAA-DCF0-412A-89E8-1504E07B153C}"/>
              </a:ext>
            </a:extLst>
          </p:cNvPr>
          <p:cNvGrpSpPr/>
          <p:nvPr/>
        </p:nvGrpSpPr>
        <p:grpSpPr>
          <a:xfrm>
            <a:off x="853191" y="3788424"/>
            <a:ext cx="1968039" cy="1261004"/>
            <a:chOff x="853191" y="3788424"/>
            <a:chExt cx="1968039" cy="12610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5945C3-B793-4968-B902-5A0B6AF73E4C}"/>
                </a:ext>
              </a:extLst>
            </p:cNvPr>
            <p:cNvSpPr txBox="1"/>
            <p:nvPr/>
          </p:nvSpPr>
          <p:spPr>
            <a:xfrm>
              <a:off x="853191" y="4403097"/>
              <a:ext cx="196803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저희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팀원을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소개합니다</a:t>
              </a: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DD39ED7-0DDD-4420-98A2-958B07A222BD}"/>
                </a:ext>
              </a:extLst>
            </p:cNvPr>
            <p:cNvCxnSpPr>
              <a:cxnSpLocks/>
            </p:cNvCxnSpPr>
            <p:nvPr/>
          </p:nvCxnSpPr>
          <p:spPr>
            <a:xfrm>
              <a:off x="1837211" y="3788424"/>
              <a:ext cx="1" cy="35819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CE1C35-DE87-4945-A197-A550E0C3163A}"/>
              </a:ext>
            </a:extLst>
          </p:cNvPr>
          <p:cNvGrpSpPr/>
          <p:nvPr/>
        </p:nvGrpSpPr>
        <p:grpSpPr>
          <a:xfrm>
            <a:off x="2982586" y="3788423"/>
            <a:ext cx="1968039" cy="1353339"/>
            <a:chOff x="2982586" y="3788423"/>
            <a:chExt cx="1968039" cy="13533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31D2C7-AD56-4163-BECD-BE6FF6D3B207}"/>
                </a:ext>
              </a:extLst>
            </p:cNvPr>
            <p:cNvSpPr txBox="1"/>
            <p:nvPr/>
          </p:nvSpPr>
          <p:spPr>
            <a:xfrm>
              <a:off x="2982586" y="4310765"/>
              <a:ext cx="196803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앨범 커버를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기반으로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추천 시스템을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만든 이유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6B7BDAF2-B458-4574-B118-04165DF7801E}"/>
                </a:ext>
              </a:extLst>
            </p:cNvPr>
            <p:cNvCxnSpPr/>
            <p:nvPr/>
          </p:nvCxnSpPr>
          <p:spPr>
            <a:xfrm>
              <a:off x="3966555" y="3788423"/>
              <a:ext cx="1" cy="35819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9D11277-92C0-4087-9790-2360A8023961}"/>
              </a:ext>
            </a:extLst>
          </p:cNvPr>
          <p:cNvGrpSpPr/>
          <p:nvPr/>
        </p:nvGrpSpPr>
        <p:grpSpPr>
          <a:xfrm>
            <a:off x="5589261" y="3788423"/>
            <a:ext cx="1052804" cy="1172908"/>
            <a:chOff x="5589261" y="3788423"/>
            <a:chExt cx="1052804" cy="11729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682267-35A6-4B58-918A-33EB36B5AF39}"/>
                </a:ext>
              </a:extLst>
            </p:cNvPr>
            <p:cNvSpPr txBox="1"/>
            <p:nvPr/>
          </p:nvSpPr>
          <p:spPr>
            <a:xfrm>
              <a:off x="5589261" y="4315000"/>
              <a:ext cx="105280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</a:t>
              </a:r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수집이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이루어지는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과정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F1196CF-40F7-4C8A-9EFC-359FA077CF53}"/>
                </a:ext>
              </a:extLst>
            </p:cNvPr>
            <p:cNvCxnSpPr/>
            <p:nvPr/>
          </p:nvCxnSpPr>
          <p:spPr>
            <a:xfrm>
              <a:off x="6115663" y="3788423"/>
              <a:ext cx="1" cy="35819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A19F27F-B7B2-415C-B5A6-6769C65A3241}"/>
              </a:ext>
            </a:extLst>
          </p:cNvPr>
          <p:cNvGrpSpPr/>
          <p:nvPr/>
        </p:nvGrpSpPr>
        <p:grpSpPr>
          <a:xfrm>
            <a:off x="7506887" y="3789708"/>
            <a:ext cx="1437014" cy="1167388"/>
            <a:chOff x="7506887" y="3789708"/>
            <a:chExt cx="1437014" cy="11673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D45F76-63BC-411E-93A6-4711F918CAD4}"/>
                </a:ext>
              </a:extLst>
            </p:cNvPr>
            <p:cNvSpPr txBox="1"/>
            <p:nvPr/>
          </p:nvSpPr>
          <p:spPr>
            <a:xfrm>
              <a:off x="7506887" y="4310765"/>
              <a:ext cx="14370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추천시스템에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대한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설명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0DEBA63-6187-462C-ABF4-49261BC11981}"/>
                </a:ext>
              </a:extLst>
            </p:cNvPr>
            <p:cNvCxnSpPr/>
            <p:nvPr/>
          </p:nvCxnSpPr>
          <p:spPr>
            <a:xfrm>
              <a:off x="8219866" y="3789708"/>
              <a:ext cx="1" cy="35819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A7D25F3-79F5-4EF2-AAF3-C7F94A6E39F6}"/>
              </a:ext>
            </a:extLst>
          </p:cNvPr>
          <p:cNvGrpSpPr/>
          <p:nvPr/>
        </p:nvGrpSpPr>
        <p:grpSpPr>
          <a:xfrm>
            <a:off x="9636281" y="3788424"/>
            <a:ext cx="1437014" cy="1168671"/>
            <a:chOff x="9636281" y="3788424"/>
            <a:chExt cx="1437014" cy="116867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6A3BD-50AB-4D53-9CD9-11840F28734B}"/>
                </a:ext>
              </a:extLst>
            </p:cNvPr>
            <p:cNvSpPr txBox="1"/>
            <p:nvPr/>
          </p:nvSpPr>
          <p:spPr>
            <a:xfrm>
              <a:off x="9636281" y="4310764"/>
              <a:ext cx="14370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결론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및 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기대효과</a:t>
              </a:r>
              <a:endParaRPr lang="en-US" altLang="ko-KR" sz="12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A9B2DA2-A989-4C3C-9927-C4B8F7584766}"/>
                </a:ext>
              </a:extLst>
            </p:cNvPr>
            <p:cNvCxnSpPr/>
            <p:nvPr/>
          </p:nvCxnSpPr>
          <p:spPr>
            <a:xfrm>
              <a:off x="10349210" y="3788424"/>
              <a:ext cx="1" cy="35819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F83232-96F1-4A5D-82C7-A88D86B1B77C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6BD5879-382E-4F3B-8A6C-E5C80D47621E}"/>
              </a:ext>
            </a:extLst>
          </p:cNvPr>
          <p:cNvCxnSpPr>
            <a:cxnSpLocks/>
          </p:cNvCxnSpPr>
          <p:nvPr/>
        </p:nvCxnSpPr>
        <p:spPr>
          <a:xfrm>
            <a:off x="13077" y="6726621"/>
            <a:ext cx="72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4507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36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95EAEF-49DF-4B2D-8006-F09758635E19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BF6B25-16F1-49CD-BE1D-CDFD3E35D268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828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1FB23BD-F569-40B4-A9FD-E272F5059F7D}"/>
              </a:ext>
            </a:extLst>
          </p:cNvPr>
          <p:cNvSpPr txBox="1"/>
          <p:nvPr/>
        </p:nvSpPr>
        <p:spPr>
          <a:xfrm>
            <a:off x="701062" y="2913597"/>
            <a:ext cx="39889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</a:t>
            </a:r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(You Only Look Once)</a:t>
            </a:r>
            <a:endParaRPr lang="ko-KR" altLang="en-US" sz="2500" dirty="0">
              <a:solidFill>
                <a:schemeClr val="bg1">
                  <a:lumMod val="6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901EB-78C9-4957-81B3-3D609DDD27E3}"/>
              </a:ext>
            </a:extLst>
          </p:cNvPr>
          <p:cNvSpPr txBox="1"/>
          <p:nvPr/>
        </p:nvSpPr>
        <p:spPr>
          <a:xfrm>
            <a:off x="856180" y="3702237"/>
            <a:ext cx="4315259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내의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bounding box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class probability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하나의 회귀 문제로 간주해 이미지 전체를 한 번 보는 것으로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object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종류와 위치를 추측하는 딥러닝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4A992A-802B-4084-9D5C-F14802239F74}"/>
              </a:ext>
            </a:extLst>
          </p:cNvPr>
          <p:cNvSpPr/>
          <p:nvPr/>
        </p:nvSpPr>
        <p:spPr>
          <a:xfrm>
            <a:off x="4690014" y="1560899"/>
            <a:ext cx="2532937" cy="832926"/>
          </a:xfrm>
          <a:prstGeom prst="roundRect">
            <a:avLst>
              <a:gd name="adj" fmla="val 50000"/>
            </a:avLst>
          </a:prstGeom>
          <a:solidFill>
            <a:srgbClr val="00CD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인식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FA69F96-8015-4702-8782-46FBC1358618}"/>
              </a:ext>
            </a:extLst>
          </p:cNvPr>
          <p:cNvCxnSpPr>
            <a:cxnSpLocks/>
          </p:cNvCxnSpPr>
          <p:nvPr/>
        </p:nvCxnSpPr>
        <p:spPr>
          <a:xfrm>
            <a:off x="851500" y="3702237"/>
            <a:ext cx="0" cy="103073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82470BF-6A03-4D00-91E9-8E4653C6E1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2"/>
          <a:stretch/>
        </p:blipFill>
        <p:spPr bwMode="auto">
          <a:xfrm>
            <a:off x="6491501" y="3604727"/>
            <a:ext cx="5288196" cy="12257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643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36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95EAEF-49DF-4B2D-8006-F09758635E19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BF6B25-16F1-49CD-BE1D-CDFD3E35D268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864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85F4EF7-9429-4955-88E4-2379FEA873FC}"/>
              </a:ext>
            </a:extLst>
          </p:cNvPr>
          <p:cNvSpPr/>
          <p:nvPr/>
        </p:nvSpPr>
        <p:spPr>
          <a:xfrm>
            <a:off x="3206654" y="405635"/>
            <a:ext cx="2532937" cy="646332"/>
          </a:xfrm>
          <a:prstGeom prst="roundRect">
            <a:avLst>
              <a:gd name="adj" fmla="val 50000"/>
            </a:avLst>
          </a:prstGeom>
          <a:solidFill>
            <a:srgbClr val="00CD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D1E4B-1A26-4D6F-B9AD-840094D79CC8}"/>
              </a:ext>
            </a:extLst>
          </p:cNvPr>
          <p:cNvSpPr txBox="1"/>
          <p:nvPr/>
        </p:nvSpPr>
        <p:spPr>
          <a:xfrm>
            <a:off x="707404" y="1632626"/>
            <a:ext cx="7095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Yolo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v4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사용하여 각 개체는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person, bicycle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비롯해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클래스로 분류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1A97E2-0632-4E28-AB20-DA0387D0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60" y="2054026"/>
            <a:ext cx="4808637" cy="1806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F6B1C2-5656-45D5-90BB-F07EC4A15F82}"/>
              </a:ext>
            </a:extLst>
          </p:cNvPr>
          <p:cNvSpPr txBox="1"/>
          <p:nvPr/>
        </p:nvSpPr>
        <p:spPr>
          <a:xfrm>
            <a:off x="707404" y="4097207"/>
            <a:ext cx="7095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인식된 객체의 종류와 개수로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필터링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5DEDE6-BDB8-416E-A37F-EAC4149D3F01}"/>
              </a:ext>
            </a:extLst>
          </p:cNvPr>
          <p:cNvSpPr txBox="1"/>
          <p:nvPr/>
        </p:nvSpPr>
        <p:spPr>
          <a:xfrm>
            <a:off x="887901" y="4449195"/>
            <a:ext cx="7353100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마다 어떤 객체가 몇 개 인식되었는지에 대한 벡터를 담고 있는 리스트를 생성한다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하나의 이미지의 리스트는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 아이디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신뢰도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x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y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너비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값을 담고있다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인식된 객체와 그 수가 같은 이미지만 필터링 해준다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객체가 존재하여도 위의 클래스에 해당하지 않는 객체라면 필터링 될 수 있다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37FD5C-7DC8-461C-AF3B-58DDE9F7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818" y="3984009"/>
            <a:ext cx="3771281" cy="19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0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9A556EB-D687-455C-A7DD-6F8FCAEE3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654" y="4575786"/>
            <a:ext cx="7453006" cy="899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36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95EAEF-49DF-4B2D-8006-F09758635E19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BF6B25-16F1-49CD-BE1D-CDFD3E35D268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972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85F4EF7-9429-4955-88E4-2379FEA873FC}"/>
              </a:ext>
            </a:extLst>
          </p:cNvPr>
          <p:cNvSpPr/>
          <p:nvPr/>
        </p:nvSpPr>
        <p:spPr>
          <a:xfrm>
            <a:off x="3206654" y="405635"/>
            <a:ext cx="2532937" cy="646332"/>
          </a:xfrm>
          <a:prstGeom prst="roundRect">
            <a:avLst>
              <a:gd name="adj" fmla="val 50000"/>
            </a:avLst>
          </a:prstGeom>
          <a:solidFill>
            <a:srgbClr val="00CD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1B9C2-039E-4308-AD71-D3183B44D20B}"/>
              </a:ext>
            </a:extLst>
          </p:cNvPr>
          <p:cNvSpPr txBox="1"/>
          <p:nvPr/>
        </p:nvSpPr>
        <p:spPr>
          <a:xfrm>
            <a:off x="761828" y="1881004"/>
            <a:ext cx="7670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필터링을 통과한 인덱스에 대해 객체 정보를 담은 리스트로 유사도를 계산하여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ranking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E2158A-3E0E-4EAE-8F8D-E2DD2320240E}"/>
              </a:ext>
            </a:extLst>
          </p:cNvPr>
          <p:cNvSpPr txBox="1"/>
          <p:nvPr/>
        </p:nvSpPr>
        <p:spPr>
          <a:xfrm>
            <a:off x="969181" y="2398269"/>
            <a:ext cx="7353100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 필터링을 통과한 이미지의 리스트형태의 정보를 토대로 객체 아이디가 같은 이미지들끼리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신뢰도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x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y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좌표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너비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높이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대해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유클리디안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유사도를 계산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거리값이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낮은 이미지 순서로 추천에 활용한다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19E75C1-B018-4C49-98FD-29CFE22D62EB}"/>
              </a:ext>
            </a:extLst>
          </p:cNvPr>
          <p:cNvGrpSpPr/>
          <p:nvPr/>
        </p:nvGrpSpPr>
        <p:grpSpPr>
          <a:xfrm rot="10800000">
            <a:off x="5570492" y="3465956"/>
            <a:ext cx="2476227" cy="1399896"/>
            <a:chOff x="3277571" y="4482745"/>
            <a:chExt cx="2259629" cy="132369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75383EB-1F85-4A6E-9CC5-1BC7578C9232}"/>
                </a:ext>
              </a:extLst>
            </p:cNvPr>
            <p:cNvSpPr/>
            <p:nvPr/>
          </p:nvSpPr>
          <p:spPr>
            <a:xfrm>
              <a:off x="5168913" y="4482745"/>
              <a:ext cx="368287" cy="359444"/>
            </a:xfrm>
            <a:prstGeom prst="rect">
              <a:avLst/>
            </a:prstGeom>
            <a:noFill/>
            <a:ln w="28575">
              <a:solidFill>
                <a:srgbClr val="00CD3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5752D34-50F6-48FC-9C65-339E76E9DE67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rot="10800000" flipH="1">
              <a:off x="5339080" y="4842189"/>
              <a:ext cx="13976" cy="830689"/>
            </a:xfrm>
            <a:prstGeom prst="line">
              <a:avLst/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9E16581-1292-421E-889D-E083EAA602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4400" y="5667936"/>
              <a:ext cx="614680" cy="4941"/>
            </a:xfrm>
            <a:prstGeom prst="line">
              <a:avLst/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B2F92A-8C72-45B0-AF87-147D6521C3CD}"/>
                </a:ext>
              </a:extLst>
            </p:cNvPr>
            <p:cNvSpPr txBox="1"/>
            <p:nvPr/>
          </p:nvSpPr>
          <p:spPr>
            <a:xfrm rot="10800000">
              <a:off x="3277571" y="5544516"/>
              <a:ext cx="1512871" cy="261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객체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사람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객체 수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5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93DC38D-745F-4E78-82B2-E615EF146AEB}"/>
              </a:ext>
            </a:extLst>
          </p:cNvPr>
          <p:cNvGrpSpPr/>
          <p:nvPr/>
        </p:nvGrpSpPr>
        <p:grpSpPr>
          <a:xfrm>
            <a:off x="3078480" y="5210766"/>
            <a:ext cx="3591856" cy="1412653"/>
            <a:chOff x="3275404" y="4482744"/>
            <a:chExt cx="3591856" cy="141265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6A15CDF-9593-4DB9-BB40-614BB5A47B24}"/>
                </a:ext>
              </a:extLst>
            </p:cNvPr>
            <p:cNvSpPr/>
            <p:nvPr/>
          </p:nvSpPr>
          <p:spPr>
            <a:xfrm>
              <a:off x="3275404" y="4482744"/>
              <a:ext cx="2261796" cy="359444"/>
            </a:xfrm>
            <a:prstGeom prst="rect">
              <a:avLst/>
            </a:prstGeom>
            <a:noFill/>
            <a:ln w="28575">
              <a:solidFill>
                <a:srgbClr val="00CD3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DBCDE27-AFF0-4403-838B-8F28B6F7E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7849" y="4831008"/>
              <a:ext cx="0" cy="783897"/>
            </a:xfrm>
            <a:prstGeom prst="line">
              <a:avLst/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3037D58-C6C7-4506-A2AC-916C71230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7793" y="5605122"/>
              <a:ext cx="614680" cy="4941"/>
            </a:xfrm>
            <a:prstGeom prst="line">
              <a:avLst/>
            </a:prstGeom>
            <a:ln w="19050">
              <a:solidFill>
                <a:srgbClr val="00CD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CA2548-75A7-44B3-B431-BBE543FF3FFB}"/>
                </a:ext>
              </a:extLst>
            </p:cNvPr>
            <p:cNvSpPr txBox="1"/>
            <p:nvPr/>
          </p:nvSpPr>
          <p:spPr>
            <a:xfrm>
              <a:off x="4952473" y="5433732"/>
              <a:ext cx="1914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사람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명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검출 이미지 개수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219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D2BAB03B-0BA7-42EC-962D-3AF4C7E29D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321" b="53041"/>
          <a:stretch/>
        </p:blipFill>
        <p:spPr>
          <a:xfrm>
            <a:off x="884267" y="4139911"/>
            <a:ext cx="1843694" cy="17582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313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Modelling</a:t>
            </a:r>
            <a:endParaRPr lang="ko-KR" altLang="en-US" sz="36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F95EAEF-49DF-4B2D-8006-F09758635E19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BF6B25-16F1-49CD-BE1D-CDFD3E35D268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1008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85F4EF7-9429-4955-88E4-2379FEA873FC}"/>
              </a:ext>
            </a:extLst>
          </p:cNvPr>
          <p:cNvSpPr/>
          <p:nvPr/>
        </p:nvSpPr>
        <p:spPr>
          <a:xfrm>
            <a:off x="3206654" y="405635"/>
            <a:ext cx="2532937" cy="646332"/>
          </a:xfrm>
          <a:prstGeom prst="roundRect">
            <a:avLst>
              <a:gd name="adj" fmla="val 50000"/>
            </a:avLst>
          </a:prstGeom>
          <a:solidFill>
            <a:srgbClr val="00CD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객체 인식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78C26-F2C0-4B2D-AF32-D9CCAF23D897}"/>
              </a:ext>
            </a:extLst>
          </p:cNvPr>
          <p:cNvSpPr txBox="1"/>
          <p:nvPr/>
        </p:nvSpPr>
        <p:spPr>
          <a:xfrm>
            <a:off x="697796" y="1458980"/>
            <a:ext cx="1111236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3533848-0E92-4D40-A87C-8A7FF6FD7103}"/>
              </a:ext>
            </a:extLst>
          </p:cNvPr>
          <p:cNvSpPr/>
          <p:nvPr/>
        </p:nvSpPr>
        <p:spPr>
          <a:xfrm>
            <a:off x="3681295" y="3522590"/>
            <a:ext cx="463985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00C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FF15E4C-9236-46EE-A1D3-C1BD66BD7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321" b="53041"/>
          <a:stretch/>
        </p:blipFill>
        <p:spPr>
          <a:xfrm>
            <a:off x="1508889" y="3090213"/>
            <a:ext cx="1697765" cy="16190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E77F8D0-EF5F-47DE-B5A4-EFA1043F3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32" y="4583806"/>
            <a:ext cx="5533138" cy="140106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9176C3-D5E5-412C-9109-171ECCAB8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53" t="51880" b="4175"/>
          <a:stretch/>
        </p:blipFill>
        <p:spPr>
          <a:xfrm>
            <a:off x="4774132" y="3142468"/>
            <a:ext cx="5323840" cy="114534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8A4E0A1-BBA8-4F79-A2F7-BA54A975D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" t="53041" r="50618" b="2604"/>
          <a:stretch/>
        </p:blipFill>
        <p:spPr>
          <a:xfrm>
            <a:off x="4749266" y="1849053"/>
            <a:ext cx="5323840" cy="11560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21B367-EDD8-458D-B3A3-724354055993}"/>
              </a:ext>
            </a:extLst>
          </p:cNvPr>
          <p:cNvSpPr txBox="1"/>
          <p:nvPr/>
        </p:nvSpPr>
        <p:spPr>
          <a:xfrm>
            <a:off x="938701" y="1957027"/>
            <a:ext cx="3661874" cy="98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사람 객체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검출 이미지에 대해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 계산 후 상위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 이미지 출력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유사도는 거리 계산 값으로 낮을수록 유사한 이미지입니다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6323A5-7F21-4E1C-9310-35367FDE081C}"/>
              </a:ext>
            </a:extLst>
          </p:cNvPr>
          <p:cNvSpPr txBox="1"/>
          <p:nvPr/>
        </p:nvSpPr>
        <p:spPr>
          <a:xfrm>
            <a:off x="566802" y="5792670"/>
            <a:ext cx="3866091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유사도가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경우는 같은 이미지이므로 제외하였음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4736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1636686-7A48-4CAD-B6C3-0DFE957C4E00}"/>
              </a:ext>
            </a:extLst>
          </p:cNvPr>
          <p:cNvSpPr/>
          <p:nvPr/>
        </p:nvSpPr>
        <p:spPr>
          <a:xfrm>
            <a:off x="3915410" y="1432560"/>
            <a:ext cx="3947160" cy="3992880"/>
          </a:xfrm>
          <a:prstGeom prst="ellipse">
            <a:avLst/>
          </a:prstGeom>
          <a:ln>
            <a:solidFill>
              <a:srgbClr val="00CD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5400" spc="-150" dirty="0">
              <a:solidFill>
                <a:srgbClr val="FBFB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800100" y="1586188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E5AB-AA04-4C80-B9CE-4D359B4E96BB}"/>
              </a:ext>
            </a:extLst>
          </p:cNvPr>
          <p:cNvSpPr txBox="1"/>
          <p:nvPr/>
        </p:nvSpPr>
        <p:spPr>
          <a:xfrm>
            <a:off x="800100" y="3848314"/>
            <a:ext cx="47244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20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저희 팀원을 소개합니다</a:t>
            </a:r>
            <a:r>
              <a:rPr lang="en-US" altLang="ko-KR" spc="-120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pc="-120" dirty="0">
              <a:solidFill>
                <a:srgbClr val="FBFBF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0649EF-CA82-48E1-8874-AAC31C8BA833}"/>
              </a:ext>
            </a:extLst>
          </p:cNvPr>
          <p:cNvSpPr txBox="1"/>
          <p:nvPr/>
        </p:nvSpPr>
        <p:spPr>
          <a:xfrm>
            <a:off x="5377815" y="2060468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sz="5400" spc="-150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F87A3-B1D1-47EF-A33A-22CAA9F49238}"/>
              </a:ext>
            </a:extLst>
          </p:cNvPr>
          <p:cNvSpPr txBox="1"/>
          <p:nvPr/>
        </p:nvSpPr>
        <p:spPr>
          <a:xfrm>
            <a:off x="5347335" y="2983798"/>
            <a:ext cx="109855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ko-KR" altLang="en-US" sz="4000" spc="-150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DDA59-FE1F-40AF-9D30-6CA51FEE67E7}"/>
              </a:ext>
            </a:extLst>
          </p:cNvPr>
          <p:cNvSpPr txBox="1"/>
          <p:nvPr/>
        </p:nvSpPr>
        <p:spPr>
          <a:xfrm>
            <a:off x="4499610" y="4167667"/>
            <a:ext cx="27940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결론 및 기대효과</a:t>
            </a:r>
            <a:endParaRPr lang="en-US" altLang="ko-KR" spc="-120" dirty="0">
              <a:solidFill>
                <a:srgbClr val="00CD3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</a:p>
          <a:p>
            <a:pPr algn="ctr"/>
            <a:r>
              <a:rPr lang="ko-KR" altLang="en-US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참고문헌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6A584FE-DCF8-4630-9BA9-33FCB4C639E4}"/>
              </a:ext>
            </a:extLst>
          </p:cNvPr>
          <p:cNvCxnSpPr/>
          <p:nvPr/>
        </p:nvCxnSpPr>
        <p:spPr>
          <a:xfrm>
            <a:off x="1041400" y="38989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15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111C76-39F2-490C-837B-4CEDA4790BEB}"/>
              </a:ext>
            </a:extLst>
          </p:cNvPr>
          <p:cNvCxnSpPr>
            <a:cxnSpLocks/>
          </p:cNvCxnSpPr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5CD949-7C64-463E-8054-DE85770B7363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11549002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 descr="Troye Sivan - Blue Neighbourhood | Références | Discogs">
            <a:extLst>
              <a:ext uri="{FF2B5EF4-FFF2-40B4-BE49-F238E27FC236}">
                <a16:creationId xmlns:a16="http://schemas.microsoft.com/office/drawing/2014/main" id="{05F5F697-C883-4827-BA17-71B275814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237" y="2544905"/>
            <a:ext cx="2329180" cy="232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62A6C5-FE02-4063-8EBF-BD7B30CE6EBE}"/>
              </a:ext>
            </a:extLst>
          </p:cNvPr>
          <p:cNvSpPr txBox="1"/>
          <p:nvPr/>
        </p:nvSpPr>
        <p:spPr>
          <a:xfrm>
            <a:off x="9680046" y="4836462"/>
            <a:ext cx="845438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앨범 커버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래픽 11" descr="웃는 얼굴(윤곽선) 단색으로 채워진">
            <a:extLst>
              <a:ext uri="{FF2B5EF4-FFF2-40B4-BE49-F238E27FC236}">
                <a16:creationId xmlns:a16="http://schemas.microsoft.com/office/drawing/2014/main" id="{64365180-83B3-45DD-BCFA-77F0D16C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5652" y="2595930"/>
            <a:ext cx="985520" cy="985520"/>
          </a:xfrm>
          <a:prstGeom prst="rect">
            <a:avLst/>
          </a:prstGeom>
        </p:spPr>
      </p:pic>
      <p:pic>
        <p:nvPicPr>
          <p:cNvPr id="17" name="그래픽 16" descr="선글라스 낀 얼굴(윤곽선) 단색으로 채워진">
            <a:extLst>
              <a:ext uri="{FF2B5EF4-FFF2-40B4-BE49-F238E27FC236}">
                <a16:creationId xmlns:a16="http://schemas.microsoft.com/office/drawing/2014/main" id="{4771A97F-EBE3-45D2-BFBE-03AB10A38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75" y="2590825"/>
            <a:ext cx="985520" cy="985520"/>
          </a:xfrm>
          <a:prstGeom prst="rect">
            <a:avLst/>
          </a:prstGeom>
        </p:spPr>
      </p:pic>
      <p:pic>
        <p:nvPicPr>
          <p:cNvPr id="21" name="그래픽 20" descr="우는 얼굴(윤곽선) 단색으로 채워진">
            <a:extLst>
              <a:ext uri="{FF2B5EF4-FFF2-40B4-BE49-F238E27FC236}">
                <a16:creationId xmlns:a16="http://schemas.microsoft.com/office/drawing/2014/main" id="{D1373160-6EA3-464A-8028-BC44A6867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4875" y="3549472"/>
            <a:ext cx="985520" cy="985520"/>
          </a:xfrm>
          <a:prstGeom prst="rect">
            <a:avLst/>
          </a:prstGeom>
        </p:spPr>
      </p:pic>
      <p:pic>
        <p:nvPicPr>
          <p:cNvPr id="23" name="그래픽 22" descr="화난 얼굴(윤곽선) 단색으로 채워진">
            <a:extLst>
              <a:ext uri="{FF2B5EF4-FFF2-40B4-BE49-F238E27FC236}">
                <a16:creationId xmlns:a16="http://schemas.microsoft.com/office/drawing/2014/main" id="{0F5C2362-98C4-4113-AD15-D68AE8ACC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5812" y="3562909"/>
            <a:ext cx="985520" cy="98552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9E5078-77D0-4253-A2AD-19E818A4DDEF}"/>
              </a:ext>
            </a:extLst>
          </p:cNvPr>
          <p:cNvGrpSpPr/>
          <p:nvPr/>
        </p:nvGrpSpPr>
        <p:grpSpPr>
          <a:xfrm>
            <a:off x="4091880" y="1290913"/>
            <a:ext cx="3997725" cy="5329919"/>
            <a:chOff x="7149543" y="1020178"/>
            <a:chExt cx="3997725" cy="5329919"/>
          </a:xfrm>
        </p:grpSpPr>
        <p:pic>
          <p:nvPicPr>
            <p:cNvPr id="32" name="Picture 2" descr=" 멜론">
              <a:extLst>
                <a:ext uri="{FF2B5EF4-FFF2-40B4-BE49-F238E27FC236}">
                  <a16:creationId xmlns:a16="http://schemas.microsoft.com/office/drawing/2014/main" id="{CC309A0F-9723-4FFD-9812-D2DB17EB79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46"/>
            <a:stretch/>
          </p:blipFill>
          <p:spPr bwMode="auto">
            <a:xfrm>
              <a:off x="7149543" y="1020178"/>
              <a:ext cx="3997725" cy="5329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6B4F26A-8143-4524-BCC4-C32AA1F84A98}"/>
                </a:ext>
              </a:extLst>
            </p:cNvPr>
            <p:cNvSpPr/>
            <p:nvPr/>
          </p:nvSpPr>
          <p:spPr>
            <a:xfrm>
              <a:off x="9736833" y="3248897"/>
              <a:ext cx="1058545" cy="45656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개인화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82E4EE2-F1ED-489A-ACDE-8D60AA77C060}"/>
                </a:ext>
              </a:extLst>
            </p:cNvPr>
            <p:cNvSpPr/>
            <p:nvPr/>
          </p:nvSpPr>
          <p:spPr>
            <a:xfrm>
              <a:off x="9361669" y="2674929"/>
              <a:ext cx="1185546" cy="4472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감정 입력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F283442-231D-4513-A279-F52DB761CDDC}"/>
                </a:ext>
              </a:extLst>
            </p:cNvPr>
            <p:cNvSpPr/>
            <p:nvPr/>
          </p:nvSpPr>
          <p:spPr>
            <a:xfrm>
              <a:off x="8745310" y="3902504"/>
              <a:ext cx="1889242" cy="558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콘텐츠 기반</a:t>
              </a: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필터링</a:t>
              </a:r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175B59E-0864-46A0-96A4-9A957B820A66}"/>
                </a:ext>
              </a:extLst>
            </p:cNvPr>
            <p:cNvSpPr/>
            <p:nvPr/>
          </p:nvSpPr>
          <p:spPr>
            <a:xfrm>
              <a:off x="8437880" y="3294208"/>
              <a:ext cx="1185546" cy="3844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객체 인식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DB18C728-B66E-4B57-9EFC-D944B2FBA375}"/>
                </a:ext>
              </a:extLst>
            </p:cNvPr>
            <p:cNvSpPr/>
            <p:nvPr/>
          </p:nvSpPr>
          <p:spPr>
            <a:xfrm>
              <a:off x="7579360" y="2419834"/>
              <a:ext cx="1717040" cy="5695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50" dirty="0">
                  <a:solidFill>
                    <a:schemeClr val="bg1">
                      <a:lumMod val="50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이미지 유사도</a:t>
              </a: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D559F66-DDB7-49F4-BB24-AEDA760241FE}"/>
              </a:ext>
            </a:extLst>
          </p:cNvPr>
          <p:cNvSpPr/>
          <p:nvPr/>
        </p:nvSpPr>
        <p:spPr>
          <a:xfrm>
            <a:off x="4400031" y="4121378"/>
            <a:ext cx="1185546" cy="5383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5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딥러닝</a:t>
            </a:r>
            <a:endParaRPr lang="ko-KR" altLang="en-US" sz="155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FC0A603-7705-4E9E-B1B5-D91A8EDB3D25}"/>
              </a:ext>
            </a:extLst>
          </p:cNvPr>
          <p:cNvSpPr/>
          <p:nvPr/>
        </p:nvSpPr>
        <p:spPr>
          <a:xfrm>
            <a:off x="4143276" y="3392909"/>
            <a:ext cx="1185546" cy="63317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0CD3C"/>
              </a:gs>
              <a:gs pos="0">
                <a:srgbClr val="00CC66"/>
              </a:gs>
            </a:gsLst>
            <a:lin ang="27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색감 유사도</a:t>
            </a:r>
          </a:p>
        </p:txBody>
      </p:sp>
    </p:spTree>
    <p:extLst>
      <p:ext uri="{BB962C8B-B14F-4D97-AF65-F5344CB8AC3E}">
        <p14:creationId xmlns:p14="http://schemas.microsoft.com/office/powerpoint/2010/main" val="40708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5116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문헌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5111C76-39F2-490C-837B-4CEDA4790BEB}"/>
              </a:ext>
            </a:extLst>
          </p:cNvPr>
          <p:cNvCxnSpPr>
            <a:cxnSpLocks/>
          </p:cNvCxnSpPr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5CD949-7C64-463E-8054-DE85770B7363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11549002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52C880-9CEE-44D1-B052-70B891A18821}"/>
              </a:ext>
            </a:extLst>
          </p:cNvPr>
          <p:cNvSpPr txBox="1"/>
          <p:nvPr/>
        </p:nvSpPr>
        <p:spPr>
          <a:xfrm>
            <a:off x="566802" y="1526701"/>
            <a:ext cx="10723880" cy="459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15000"/>
              </a:lnSpc>
            </a:pP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1) Why Album Cover Art Will Always Be Crucial For Success. Available: https://blog.landr.com/album-art-absolutely-crucial-success-2016/.</a:t>
            </a:r>
            <a:endParaRPr lang="ko-KR" altLang="ko-KR" sz="15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15000"/>
              </a:lnSpc>
            </a:pP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2) Zhang Hui, </a:t>
            </a:r>
            <a:r>
              <a:rPr lang="en-US" altLang="ko-KR" sz="1500" kern="1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Kejun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Zhang, and Nick Bryan-</a:t>
            </a:r>
            <a:r>
              <a:rPr lang="en-US" altLang="ko-KR" sz="1500" kern="1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Kinns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"Exploiting the emotional preference of music for music recommendation in daily activities." In 2020 13th International Symposium on Computational Intelligence and Design (ISCID), pp. 350-353. IEEE, 2020.</a:t>
            </a:r>
            <a:endParaRPr lang="ko-KR" altLang="ko-KR" sz="15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15000"/>
              </a:lnSpc>
            </a:pP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3) Kim Do Yeon, “Different Aspects of Music Album Design: Focus On K-Pop Album Design”, </a:t>
            </a:r>
            <a:r>
              <a:rPr lang="en-US" altLang="ko-KR" sz="1500" kern="1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Hongik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University, 2019.</a:t>
            </a:r>
            <a:endParaRPr lang="ko-KR" altLang="ko-KR" sz="15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15000"/>
              </a:lnSpc>
            </a:pP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4) Song </a:t>
            </a:r>
            <a:r>
              <a:rPr lang="en-US" altLang="ko-KR" sz="1500" kern="1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Yading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“The role of emotion and context in musical preference”, Queen Mary, University of London, 2016.</a:t>
            </a:r>
            <a:endParaRPr lang="ko-KR" altLang="ko-KR" sz="15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15000"/>
              </a:lnSpc>
            </a:pP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5) </a:t>
            </a:r>
            <a:r>
              <a:rPr lang="en-US" altLang="ko-KR" sz="1500" kern="1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Xue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C., T. Li, S. Yin, Y. Tan, and X. Zhu, “The Influence of Induced Mood on Music Preference”, Cognitive Processing 19, no. 4: 517–25, 2018.</a:t>
            </a:r>
            <a:endParaRPr lang="ko-KR" altLang="ko-KR" sz="15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15000"/>
              </a:lnSpc>
            </a:pP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6) </a:t>
            </a:r>
            <a:r>
              <a:rPr lang="ko-KR" altLang="ko-KR" sz="1500" kern="1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권철민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『파이썬 </a:t>
            </a:r>
            <a:r>
              <a:rPr lang="ko-KR" altLang="ko-KR" sz="1500" kern="1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머신러닝</a:t>
            </a:r>
            <a:r>
              <a:rPr lang="ko-KR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완벽가이드』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위키북스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p.476-479. 2020.</a:t>
            </a:r>
            <a:endParaRPr lang="ko-KR" altLang="ko-KR" sz="15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15000"/>
              </a:lnSpc>
            </a:pP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7) Joseph Redmon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S Gothic" panose="020B0609070205080204" pitchFamily="49" charset="-128"/>
              </a:rPr>
              <a:t>, 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Santosh </a:t>
            </a:r>
            <a:r>
              <a:rPr lang="en-US" altLang="ko-KR" sz="1500" kern="1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Divvala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Ross </a:t>
            </a:r>
            <a:r>
              <a:rPr lang="en-US" altLang="ko-KR" sz="1500" kern="1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Girshick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and Ali Farhadi, “You Only Look Once: Unified, Real-Time Object Detection”, University of Washington, Allen Institute for AI, Facebook AI Research, 2016.</a:t>
            </a:r>
            <a:endParaRPr lang="ko-KR" altLang="ko-KR" sz="15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15000"/>
              </a:lnSpc>
            </a:pP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8) S. Lloyd, "Least squares quantization in PCM," in IEEE Transactions on Information Theory, vol. 28, no. 2, pp. 129-137, March 1982.</a:t>
            </a:r>
            <a:endParaRPr lang="ko-KR" altLang="ko-KR" sz="15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15000"/>
              </a:lnSpc>
            </a:pP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9) </a:t>
            </a:r>
            <a:r>
              <a:rPr lang="ko-KR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이윤환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『제대로 알고 쓰는 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R </a:t>
            </a:r>
            <a:r>
              <a:rPr lang="ko-KR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통계분석』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한빛아카데밈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p.308-316. 2018.</a:t>
            </a:r>
            <a:endParaRPr lang="ko-KR" altLang="ko-KR" sz="15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l" latinLnBrk="1">
              <a:lnSpc>
                <a:spcPct val="115000"/>
              </a:lnSpc>
            </a:pP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10)</a:t>
            </a:r>
            <a:r>
              <a:rPr lang="en-US" altLang="ko-KR" sz="15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Convert RGB color to English color name, like 'green' with Python. Available: https://stackoverflow.com/questions/9694165/convert-rgb-color-to-english-color-name-like-green-with-python</a:t>
            </a:r>
            <a:endParaRPr lang="ko-KR" altLang="ko-KR" sz="15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08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800100" y="3075057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감사합니다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>
            <a:cxnSpLocks/>
          </p:cNvCxnSpPr>
          <p:nvPr/>
        </p:nvCxnSpPr>
        <p:spPr>
          <a:xfrm>
            <a:off x="889000" y="2870200"/>
            <a:ext cx="736600" cy="0"/>
          </a:xfrm>
          <a:prstGeom prst="line">
            <a:avLst/>
          </a:prstGeom>
          <a:ln w="38100">
            <a:solidFill>
              <a:schemeClr val="bg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8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1636686-7A48-4CAD-B6C3-0DFE957C4E00}"/>
              </a:ext>
            </a:extLst>
          </p:cNvPr>
          <p:cNvSpPr/>
          <p:nvPr/>
        </p:nvSpPr>
        <p:spPr>
          <a:xfrm>
            <a:off x="3840480" y="1432560"/>
            <a:ext cx="3947160" cy="3992880"/>
          </a:xfrm>
          <a:prstGeom prst="ellipse">
            <a:avLst/>
          </a:prstGeom>
          <a:ln>
            <a:solidFill>
              <a:srgbClr val="00CD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5400" spc="-150" dirty="0">
              <a:solidFill>
                <a:srgbClr val="FBFB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800100" y="1586188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E5AB-AA04-4C80-B9CE-4D359B4E96BB}"/>
              </a:ext>
            </a:extLst>
          </p:cNvPr>
          <p:cNvSpPr txBox="1"/>
          <p:nvPr/>
        </p:nvSpPr>
        <p:spPr>
          <a:xfrm>
            <a:off x="800100" y="3921654"/>
            <a:ext cx="47244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20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저희 팀원을 소개합니다</a:t>
            </a:r>
            <a:r>
              <a:rPr lang="en-US" altLang="ko-KR" spc="-120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pc="-120" dirty="0">
              <a:solidFill>
                <a:srgbClr val="FBFBF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0649EF-CA82-48E1-8874-AAC31C8BA833}"/>
              </a:ext>
            </a:extLst>
          </p:cNvPr>
          <p:cNvSpPr txBox="1"/>
          <p:nvPr/>
        </p:nvSpPr>
        <p:spPr>
          <a:xfrm>
            <a:off x="4956810" y="2137222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5400" spc="-150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F87A3-B1D1-47EF-A33A-22CAA9F49238}"/>
              </a:ext>
            </a:extLst>
          </p:cNvPr>
          <p:cNvSpPr txBox="1"/>
          <p:nvPr/>
        </p:nvSpPr>
        <p:spPr>
          <a:xfrm>
            <a:off x="4956810" y="3108960"/>
            <a:ext cx="227838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DDA59-FE1F-40AF-9D30-6CA51FEE67E7}"/>
              </a:ext>
            </a:extLst>
          </p:cNvPr>
          <p:cNvSpPr txBox="1"/>
          <p:nvPr/>
        </p:nvSpPr>
        <p:spPr>
          <a:xfrm>
            <a:off x="4749800" y="4228262"/>
            <a:ext cx="47244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저희 팀원을 소개합니다</a:t>
            </a:r>
            <a:r>
              <a:rPr lang="en-US" altLang="ko-KR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pc="-120" dirty="0">
              <a:solidFill>
                <a:srgbClr val="00CD3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6A584FE-DCF8-4630-9BA9-33FCB4C639E4}"/>
              </a:ext>
            </a:extLst>
          </p:cNvPr>
          <p:cNvCxnSpPr/>
          <p:nvPr/>
        </p:nvCxnSpPr>
        <p:spPr>
          <a:xfrm>
            <a:off x="1041400" y="38989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27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4"/>
            <a:ext cx="1554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CA8090-A1BB-48D4-8B19-DA06FDD881F8}"/>
              </a:ext>
            </a:extLst>
          </p:cNvPr>
          <p:cNvSpPr/>
          <p:nvPr/>
        </p:nvSpPr>
        <p:spPr>
          <a:xfrm>
            <a:off x="1179872" y="1936955"/>
            <a:ext cx="2910348" cy="3735920"/>
          </a:xfrm>
          <a:prstGeom prst="roundRect">
            <a:avLst>
              <a:gd name="adj" fmla="val 23986"/>
            </a:avLst>
          </a:prstGeom>
          <a:noFill/>
          <a:ln w="19050">
            <a:solidFill>
              <a:srgbClr val="00CD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CD3C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37629FD-73B8-4BBB-84AC-D13F88F6B508}"/>
              </a:ext>
            </a:extLst>
          </p:cNvPr>
          <p:cNvSpPr/>
          <p:nvPr/>
        </p:nvSpPr>
        <p:spPr>
          <a:xfrm>
            <a:off x="4640826" y="1936955"/>
            <a:ext cx="2910348" cy="3735918"/>
          </a:xfrm>
          <a:prstGeom prst="roundRect">
            <a:avLst>
              <a:gd name="adj" fmla="val 23986"/>
            </a:avLst>
          </a:prstGeom>
          <a:noFill/>
          <a:ln w="19050">
            <a:solidFill>
              <a:srgbClr val="00CD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CD3C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4558CFC-5F93-4767-AFA1-0B3A360A8B0A}"/>
              </a:ext>
            </a:extLst>
          </p:cNvPr>
          <p:cNvSpPr/>
          <p:nvPr/>
        </p:nvSpPr>
        <p:spPr>
          <a:xfrm>
            <a:off x="8101780" y="1936955"/>
            <a:ext cx="2910348" cy="3735918"/>
          </a:xfrm>
          <a:prstGeom prst="roundRect">
            <a:avLst>
              <a:gd name="adj" fmla="val 23986"/>
            </a:avLst>
          </a:prstGeom>
          <a:noFill/>
          <a:ln w="19050">
            <a:solidFill>
              <a:srgbClr val="00CD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CD3C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25A33EB-AF51-455D-A7CF-441CBAD41E3E}"/>
              </a:ext>
            </a:extLst>
          </p:cNvPr>
          <p:cNvSpPr/>
          <p:nvPr/>
        </p:nvSpPr>
        <p:spPr>
          <a:xfrm>
            <a:off x="1179872" y="4657041"/>
            <a:ext cx="2910348" cy="68553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50800" dist="38100" dir="2700000" sx="61000" sy="6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강민기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소프트웨어학부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28FFBED-2E64-4C2E-A140-CC0B47198B9B}"/>
              </a:ext>
            </a:extLst>
          </p:cNvPr>
          <p:cNvSpPr/>
          <p:nvPr/>
        </p:nvSpPr>
        <p:spPr>
          <a:xfrm>
            <a:off x="4640826" y="4657041"/>
            <a:ext cx="2910348" cy="68553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50800" dist="38100" dir="2700000" sx="61000" sy="6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김수린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응용통계학과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254ACF5-03BC-428F-8499-5EFA30341835}"/>
              </a:ext>
            </a:extLst>
          </p:cNvPr>
          <p:cNvSpPr/>
          <p:nvPr/>
        </p:nvSpPr>
        <p:spPr>
          <a:xfrm>
            <a:off x="8101780" y="4657041"/>
            <a:ext cx="2910348" cy="68553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50800" dist="38100" dir="2700000" sx="61000" sy="6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이재용</a:t>
            </a:r>
            <a:endParaRPr lang="en-US" altLang="ko-KR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응용통계학과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51D298B-7E8D-4243-97E2-8B0B52801D04}"/>
              </a:ext>
            </a:extLst>
          </p:cNvPr>
          <p:cNvSpPr/>
          <p:nvPr/>
        </p:nvSpPr>
        <p:spPr>
          <a:xfrm>
            <a:off x="8993752" y="2154329"/>
            <a:ext cx="1126404" cy="362727"/>
          </a:xfrm>
          <a:prstGeom prst="roundRect">
            <a:avLst>
              <a:gd name="adj" fmla="val 50000"/>
            </a:avLst>
          </a:prstGeom>
          <a:solidFill>
            <a:srgbClr val="00CD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59F99BB-C69A-424D-AF97-4E1D8F0216C8}"/>
              </a:ext>
            </a:extLst>
          </p:cNvPr>
          <p:cNvSpPr/>
          <p:nvPr/>
        </p:nvSpPr>
        <p:spPr>
          <a:xfrm>
            <a:off x="2003016" y="2154328"/>
            <a:ext cx="1126404" cy="362727"/>
          </a:xfrm>
          <a:prstGeom prst="roundRect">
            <a:avLst>
              <a:gd name="adj" fmla="val 50000"/>
            </a:avLst>
          </a:prstGeom>
          <a:solidFill>
            <a:srgbClr val="00CD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구현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29C1BC5-8FA5-471B-9C59-C24A03BBA747}"/>
              </a:ext>
            </a:extLst>
          </p:cNvPr>
          <p:cNvSpPr/>
          <p:nvPr/>
        </p:nvSpPr>
        <p:spPr>
          <a:xfrm>
            <a:off x="5532798" y="2154330"/>
            <a:ext cx="1126404" cy="362727"/>
          </a:xfrm>
          <a:prstGeom prst="roundRect">
            <a:avLst>
              <a:gd name="adj" fmla="val 50000"/>
            </a:avLst>
          </a:prstGeom>
          <a:solidFill>
            <a:srgbClr val="00CD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z="11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 구현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73B8584-2F66-4370-86D6-D33EFE2EB2CD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96E7CC-A3C8-407D-B3F9-7D884011CD39}"/>
              </a:ext>
            </a:extLst>
          </p:cNvPr>
          <p:cNvCxnSpPr>
            <a:cxnSpLocks/>
          </p:cNvCxnSpPr>
          <p:nvPr/>
        </p:nvCxnSpPr>
        <p:spPr>
          <a:xfrm>
            <a:off x="13077" y="6726621"/>
            <a:ext cx="216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CDC0F22-0BFD-4D4E-8F17-30D219879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4" t="18889" r="21967" b="24445"/>
          <a:stretch/>
        </p:blipFill>
        <p:spPr>
          <a:xfrm rot="5400000">
            <a:off x="8626891" y="2896022"/>
            <a:ext cx="1977804" cy="15557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40C1D-F6A6-44EF-9BFD-CA273415D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08"/>
          <a:stretch/>
        </p:blipFill>
        <p:spPr>
          <a:xfrm>
            <a:off x="5318113" y="2685007"/>
            <a:ext cx="1555773" cy="19720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17F544-6565-4C9B-93B4-760BB3B969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26" t="15701" r="40876" b="1506"/>
          <a:stretch/>
        </p:blipFill>
        <p:spPr>
          <a:xfrm>
            <a:off x="1798320" y="2679436"/>
            <a:ext cx="1547743" cy="19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1636686-7A48-4CAD-B6C3-0DFE957C4E00}"/>
              </a:ext>
            </a:extLst>
          </p:cNvPr>
          <p:cNvSpPr/>
          <p:nvPr/>
        </p:nvSpPr>
        <p:spPr>
          <a:xfrm>
            <a:off x="3915410" y="1432560"/>
            <a:ext cx="3947160" cy="3992880"/>
          </a:xfrm>
          <a:prstGeom prst="ellipse">
            <a:avLst/>
          </a:prstGeom>
          <a:ln>
            <a:solidFill>
              <a:srgbClr val="00CD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5400" spc="-150" dirty="0">
              <a:solidFill>
                <a:srgbClr val="FBFB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800100" y="1586188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E5AB-AA04-4C80-B9CE-4D359B4E96BB}"/>
              </a:ext>
            </a:extLst>
          </p:cNvPr>
          <p:cNvSpPr txBox="1"/>
          <p:nvPr/>
        </p:nvSpPr>
        <p:spPr>
          <a:xfrm>
            <a:off x="800100" y="3848314"/>
            <a:ext cx="47244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20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저희 팀원을 소개합니다</a:t>
            </a:r>
            <a:r>
              <a:rPr lang="en-US" altLang="ko-KR" spc="-120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pc="-120" dirty="0">
              <a:solidFill>
                <a:srgbClr val="FBFBF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0649EF-CA82-48E1-8874-AAC31C8BA833}"/>
              </a:ext>
            </a:extLst>
          </p:cNvPr>
          <p:cNvSpPr txBox="1"/>
          <p:nvPr/>
        </p:nvSpPr>
        <p:spPr>
          <a:xfrm>
            <a:off x="4880610" y="2092808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5400" spc="-150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F87A3-B1D1-47EF-A33A-22CAA9F49238}"/>
              </a:ext>
            </a:extLst>
          </p:cNvPr>
          <p:cNvSpPr txBox="1"/>
          <p:nvPr/>
        </p:nvSpPr>
        <p:spPr>
          <a:xfrm>
            <a:off x="4878070" y="3016138"/>
            <a:ext cx="227838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DDA59-FE1F-40AF-9D30-6CA51FEE67E7}"/>
              </a:ext>
            </a:extLst>
          </p:cNvPr>
          <p:cNvSpPr txBox="1"/>
          <p:nvPr/>
        </p:nvSpPr>
        <p:spPr>
          <a:xfrm>
            <a:off x="4636770" y="4073777"/>
            <a:ext cx="251968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앨범 커버를 기반으로 </a:t>
            </a:r>
            <a:endParaRPr lang="en-US" altLang="ko-KR" spc="-120" dirty="0">
              <a:solidFill>
                <a:srgbClr val="00CD3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추천시스템을 만든 이유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6A584FE-DCF8-4630-9BA9-33FCB4C639E4}"/>
              </a:ext>
            </a:extLst>
          </p:cNvPr>
          <p:cNvCxnSpPr/>
          <p:nvPr/>
        </p:nvCxnSpPr>
        <p:spPr>
          <a:xfrm>
            <a:off x="1041400" y="38989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999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유튜브의 알 수 없는 알고리즘 - by Hahn - 인터넷의 어느 한 구석에서 띄우는 편지">
            <a:extLst>
              <a:ext uri="{FF2B5EF4-FFF2-40B4-BE49-F238E27FC236}">
                <a16:creationId xmlns:a16="http://schemas.microsoft.com/office/drawing/2014/main" id="{760322CA-B215-425D-9E63-8DD7A4CE6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090743" y="3170221"/>
            <a:ext cx="3929062" cy="51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유튜브">
            <a:extLst>
              <a:ext uri="{FF2B5EF4-FFF2-40B4-BE49-F238E27FC236}">
                <a16:creationId xmlns:a16="http://schemas.microsoft.com/office/drawing/2014/main" id="{A6E51236-729B-4764-9116-79695C5A7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28" b="36028"/>
          <a:stretch/>
        </p:blipFill>
        <p:spPr bwMode="auto">
          <a:xfrm>
            <a:off x="2089724" y="2949898"/>
            <a:ext cx="3429002" cy="95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115A8E2-38A2-4AF9-B89E-4C882D0E1C0F}"/>
              </a:ext>
            </a:extLst>
          </p:cNvPr>
          <p:cNvSpPr/>
          <p:nvPr/>
        </p:nvSpPr>
        <p:spPr>
          <a:xfrm>
            <a:off x="1299558" y="2382812"/>
            <a:ext cx="9144000" cy="36988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195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6DC849-3FFB-4DC7-BE01-8D26D4B4D7A6}"/>
              </a:ext>
            </a:extLst>
          </p:cNvPr>
          <p:cNvSpPr txBox="1"/>
          <p:nvPr/>
        </p:nvSpPr>
        <p:spPr>
          <a:xfrm>
            <a:off x="126124" y="6298476"/>
            <a:ext cx="44034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좌측부터 순서대로 </a:t>
            </a:r>
            <a:r>
              <a:rPr lang="en-US" altLang="ko-KR" sz="1400" b="1" dirty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Flo, Genie, Apple Music, Melon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4960B7-1959-4A9F-B921-AC7FEDDD6813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D75DF8-DA49-46B7-86AE-D2DC08C5083E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257296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84AB9C-0880-46C6-B29F-1C06D69B233F}"/>
              </a:ext>
            </a:extLst>
          </p:cNvPr>
          <p:cNvGrpSpPr/>
          <p:nvPr/>
        </p:nvGrpSpPr>
        <p:grpSpPr>
          <a:xfrm>
            <a:off x="2541329" y="1554379"/>
            <a:ext cx="7098828" cy="4220710"/>
            <a:chOff x="2851449" y="1628622"/>
            <a:chExt cx="7098828" cy="422071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263913C-0244-4B1A-82EB-2F135461A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1449" y="1628622"/>
              <a:ext cx="2784660" cy="422071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D463E7-F0A6-499C-B655-B15B1C1B4FD9}"/>
                </a:ext>
              </a:extLst>
            </p:cNvPr>
            <p:cNvSpPr txBox="1"/>
            <p:nvPr/>
          </p:nvSpPr>
          <p:spPr>
            <a:xfrm>
              <a:off x="5931647" y="2156083"/>
              <a:ext cx="40186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실제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팀원 한 분의 플레이리스트의 일부 </a:t>
              </a:r>
              <a:r>
                <a:rPr lang="ko-KR" altLang="en-US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캡쳐본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입니다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D68EA0-8F51-4DBF-B344-9C29A0E7BB3A}"/>
              </a:ext>
            </a:extLst>
          </p:cNvPr>
          <p:cNvSpPr/>
          <p:nvPr/>
        </p:nvSpPr>
        <p:spPr>
          <a:xfrm>
            <a:off x="946726" y="1425918"/>
            <a:ext cx="9144000" cy="44247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F46D84-F7B3-4757-B725-A0F0223F8F9D}"/>
              </a:ext>
            </a:extLst>
          </p:cNvPr>
          <p:cNvGrpSpPr/>
          <p:nvPr/>
        </p:nvGrpSpPr>
        <p:grpSpPr>
          <a:xfrm>
            <a:off x="1840523" y="2028130"/>
            <a:ext cx="8500440" cy="3319296"/>
            <a:chOff x="1849270" y="1455905"/>
            <a:chExt cx="8500440" cy="331929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C3C32A-E1FC-4D63-876A-70EA38028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359" b="14889"/>
            <a:stretch/>
          </p:blipFill>
          <p:spPr>
            <a:xfrm>
              <a:off x="1849270" y="1455905"/>
              <a:ext cx="1901100" cy="331929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3DE33F3-273C-4D8A-AE19-0A6BF444F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890" b="16444"/>
            <a:stretch/>
          </p:blipFill>
          <p:spPr>
            <a:xfrm>
              <a:off x="3998655" y="1455907"/>
              <a:ext cx="1951495" cy="3319294"/>
            </a:xfrm>
            <a:prstGeom prst="rect">
              <a:avLst/>
            </a:prstGeom>
            <a:effectLst/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27677A5-247E-4A89-9504-842E432AB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433" b="16900"/>
            <a:stretch/>
          </p:blipFill>
          <p:spPr>
            <a:xfrm>
              <a:off x="6198435" y="1455906"/>
              <a:ext cx="1951495" cy="3319294"/>
            </a:xfrm>
            <a:prstGeom prst="rect">
              <a:avLst/>
            </a:prstGeom>
            <a:effectLst/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00F2AFA-BABC-45EA-B804-13036F03290E}"/>
                </a:ext>
              </a:extLst>
            </p:cNvPr>
            <p:cNvGrpSpPr/>
            <p:nvPr/>
          </p:nvGrpSpPr>
          <p:grpSpPr>
            <a:xfrm>
              <a:off x="8398215" y="1455905"/>
              <a:ext cx="1951495" cy="3319294"/>
              <a:chOff x="5441423" y="917160"/>
              <a:chExt cx="3171825" cy="5310920"/>
            </a:xfrm>
            <a:effectLst/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74D449F9-B7B8-494A-8A95-C16D5B1AA8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6328" b="16230"/>
              <a:stretch/>
            </p:blipFill>
            <p:spPr>
              <a:xfrm>
                <a:off x="5441423" y="917160"/>
                <a:ext cx="3171825" cy="5310920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B8059A9-80B7-4431-BD84-52905FAFECD3}"/>
                  </a:ext>
                </a:extLst>
              </p:cNvPr>
              <p:cNvSpPr/>
              <p:nvPr/>
            </p:nvSpPr>
            <p:spPr>
              <a:xfrm>
                <a:off x="5537200" y="1312835"/>
                <a:ext cx="1056639" cy="24164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135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195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E4960B7-1959-4A9F-B921-AC7FEDDD6813}"/>
              </a:ext>
            </a:extLst>
          </p:cNvPr>
          <p:cNvCxnSpPr/>
          <p:nvPr/>
        </p:nvCxnSpPr>
        <p:spPr>
          <a:xfrm>
            <a:off x="42040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D75DF8-DA49-46B7-86AE-D2DC08C5083E}"/>
              </a:ext>
            </a:extLst>
          </p:cNvPr>
          <p:cNvCxnSpPr>
            <a:cxnSpLocks/>
          </p:cNvCxnSpPr>
          <p:nvPr/>
        </p:nvCxnSpPr>
        <p:spPr>
          <a:xfrm>
            <a:off x="13078" y="6726621"/>
            <a:ext cx="288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4E7CC0-7650-4720-8CFC-259143CDDE7B}"/>
              </a:ext>
            </a:extLst>
          </p:cNvPr>
          <p:cNvSpPr txBox="1"/>
          <p:nvPr/>
        </p:nvSpPr>
        <p:spPr>
          <a:xfrm>
            <a:off x="3378749" y="2705725"/>
            <a:ext cx="5423988" cy="144655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</a:t>
            </a:r>
            <a:r>
              <a:rPr lang="ko-KR" altLang="en-US" sz="4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유사도 기반</a:t>
            </a:r>
            <a:endParaRPr lang="en-US" altLang="ko-KR" sz="4400" b="1" dirty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앨범 </a:t>
            </a:r>
            <a:r>
              <a:rPr lang="ko-KR" altLang="en-US" sz="44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</a:t>
            </a:r>
            <a:r>
              <a:rPr lang="ko-KR" altLang="en-US" sz="4400" b="1" dirty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시스템</a:t>
            </a:r>
            <a:endParaRPr lang="ko-KR" altLang="en-US" sz="4400" b="1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70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1636686-7A48-4CAD-B6C3-0DFE957C4E00}"/>
              </a:ext>
            </a:extLst>
          </p:cNvPr>
          <p:cNvSpPr/>
          <p:nvPr/>
        </p:nvSpPr>
        <p:spPr>
          <a:xfrm>
            <a:off x="3915410" y="1432560"/>
            <a:ext cx="3947160" cy="3992880"/>
          </a:xfrm>
          <a:prstGeom prst="ellipse">
            <a:avLst/>
          </a:prstGeom>
          <a:ln>
            <a:solidFill>
              <a:srgbClr val="00CD3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5400" spc="-150" dirty="0">
              <a:solidFill>
                <a:srgbClr val="FBFBF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483870" y="1572313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E5AB-AA04-4C80-B9CE-4D359B4E96BB}"/>
              </a:ext>
            </a:extLst>
          </p:cNvPr>
          <p:cNvSpPr txBox="1"/>
          <p:nvPr/>
        </p:nvSpPr>
        <p:spPr>
          <a:xfrm>
            <a:off x="800100" y="3848314"/>
            <a:ext cx="472440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20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저희 팀원을 소개합니다</a:t>
            </a:r>
            <a:r>
              <a:rPr lang="en-US" altLang="ko-KR" spc="-120" dirty="0">
                <a:solidFill>
                  <a:srgbClr val="FBFBF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pc="-120" dirty="0">
              <a:solidFill>
                <a:srgbClr val="FBFBF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90649EF-CA82-48E1-8874-AAC31C8BA833}"/>
              </a:ext>
            </a:extLst>
          </p:cNvPr>
          <p:cNvSpPr txBox="1"/>
          <p:nvPr/>
        </p:nvSpPr>
        <p:spPr>
          <a:xfrm>
            <a:off x="4865370" y="2090019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5400" spc="-150" dirty="0">
              <a:solidFill>
                <a:srgbClr val="00CD3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F87A3-B1D1-47EF-A33A-22CAA9F49238}"/>
              </a:ext>
            </a:extLst>
          </p:cNvPr>
          <p:cNvSpPr txBox="1"/>
          <p:nvPr/>
        </p:nvSpPr>
        <p:spPr>
          <a:xfrm>
            <a:off x="4850130" y="2983712"/>
            <a:ext cx="227838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sz="4000" spc="-150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DDA59-FE1F-40AF-9D30-6CA51FEE67E7}"/>
              </a:ext>
            </a:extLst>
          </p:cNvPr>
          <p:cNvSpPr txBox="1"/>
          <p:nvPr/>
        </p:nvSpPr>
        <p:spPr>
          <a:xfrm>
            <a:off x="4780280" y="4070260"/>
            <a:ext cx="223266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수집이</a:t>
            </a:r>
            <a:endParaRPr lang="en-US" altLang="ko-KR" spc="-120" dirty="0">
              <a:solidFill>
                <a:srgbClr val="00CD3C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이루어지는</a:t>
            </a:r>
            <a:r>
              <a:rPr lang="en-US" altLang="ko-KR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pc="-120" dirty="0">
                <a:solidFill>
                  <a:srgbClr val="00CD3C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6A584FE-DCF8-4630-9BA9-33FCB4C639E4}"/>
              </a:ext>
            </a:extLst>
          </p:cNvPr>
          <p:cNvCxnSpPr/>
          <p:nvPr/>
        </p:nvCxnSpPr>
        <p:spPr>
          <a:xfrm>
            <a:off x="1041400" y="38989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79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92BE3F-64B6-46C5-B8B2-98629D05CE0B}"/>
              </a:ext>
            </a:extLst>
          </p:cNvPr>
          <p:cNvGrpSpPr/>
          <p:nvPr/>
        </p:nvGrpSpPr>
        <p:grpSpPr>
          <a:xfrm>
            <a:off x="5854003" y="2086861"/>
            <a:ext cx="5249741" cy="3218335"/>
            <a:chOff x="2397760" y="1808479"/>
            <a:chExt cx="5249741" cy="32183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252C4E-E0F6-4D1B-9949-5FEF53F4B6C5}"/>
                </a:ext>
              </a:extLst>
            </p:cNvPr>
            <p:cNvSpPr/>
            <p:nvPr/>
          </p:nvSpPr>
          <p:spPr>
            <a:xfrm>
              <a:off x="2397760" y="1808479"/>
              <a:ext cx="2529840" cy="151852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371E944-7AFE-427C-9C50-B7CEB1F59429}"/>
                </a:ext>
              </a:extLst>
            </p:cNvPr>
            <p:cNvSpPr/>
            <p:nvPr/>
          </p:nvSpPr>
          <p:spPr>
            <a:xfrm>
              <a:off x="5117661" y="1808479"/>
              <a:ext cx="2529840" cy="15185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B716F63-5B0A-436F-97F2-DCF0B123320F}"/>
                </a:ext>
              </a:extLst>
            </p:cNvPr>
            <p:cNvSpPr/>
            <p:nvPr/>
          </p:nvSpPr>
          <p:spPr>
            <a:xfrm>
              <a:off x="5117661" y="3508285"/>
              <a:ext cx="2529840" cy="151852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FACAB01-79F0-4BF2-8D59-9A6D1675D36A}"/>
                </a:ext>
              </a:extLst>
            </p:cNvPr>
            <p:cNvSpPr/>
            <p:nvPr/>
          </p:nvSpPr>
          <p:spPr>
            <a:xfrm>
              <a:off x="2397760" y="3508285"/>
              <a:ext cx="2529840" cy="15185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5D9735-A445-485C-B129-B43CAB5AF92C}"/>
                </a:ext>
              </a:extLst>
            </p:cNvPr>
            <p:cNvSpPr txBox="1"/>
            <p:nvPr/>
          </p:nvSpPr>
          <p:spPr>
            <a:xfrm>
              <a:off x="4046452" y="3520188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Happy</a:t>
              </a:r>
              <a:endPara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33E36D-4D2C-4DFB-99AA-A9FB88B04373}"/>
                </a:ext>
              </a:extLst>
            </p:cNvPr>
            <p:cNvSpPr txBox="1"/>
            <p:nvPr/>
          </p:nvSpPr>
          <p:spPr>
            <a:xfrm>
              <a:off x="4339971" y="2939142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Sad</a:t>
              </a:r>
              <a:endPara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2567B8-F7F4-4397-9905-CB710E5F82F0}"/>
                </a:ext>
              </a:extLst>
            </p:cNvPr>
            <p:cNvSpPr txBox="1"/>
            <p:nvPr/>
          </p:nvSpPr>
          <p:spPr>
            <a:xfrm>
              <a:off x="5132009" y="2945408"/>
              <a:ext cx="1034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Relaxed</a:t>
              </a:r>
              <a:endPara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CAD70C-B82E-4438-A9CD-0293E681A74D}"/>
                </a:ext>
              </a:extLst>
            </p:cNvPr>
            <p:cNvSpPr txBox="1"/>
            <p:nvPr/>
          </p:nvSpPr>
          <p:spPr>
            <a:xfrm>
              <a:off x="5127821" y="3519524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Angry</a:t>
              </a:r>
              <a:endPara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44816A-82A5-4B23-AAB4-916AD5128E15}"/>
              </a:ext>
            </a:extLst>
          </p:cNvPr>
          <p:cNvSpPr/>
          <p:nvPr/>
        </p:nvSpPr>
        <p:spPr>
          <a:xfrm>
            <a:off x="5703842" y="1926667"/>
            <a:ext cx="5913120" cy="37424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903D2-AE00-48F7-AA34-F7E28145E8C4}"/>
              </a:ext>
            </a:extLst>
          </p:cNvPr>
          <p:cNvSpPr txBox="1"/>
          <p:nvPr/>
        </p:nvSpPr>
        <p:spPr>
          <a:xfrm>
            <a:off x="566802" y="405635"/>
            <a:ext cx="29231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</a:t>
            </a:r>
            <a:r>
              <a:rPr lang="ko-KR" altLang="en-US" sz="3600" b="1" dirty="0">
                <a:solidFill>
                  <a:srgbClr val="00CD3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수집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5A8786E-93E4-46BE-BB4B-B93922A94599}"/>
              </a:ext>
            </a:extLst>
          </p:cNvPr>
          <p:cNvCxnSpPr>
            <a:cxnSpLocks/>
          </p:cNvCxnSpPr>
          <p:nvPr/>
        </p:nvCxnSpPr>
        <p:spPr>
          <a:xfrm>
            <a:off x="311164" y="1185123"/>
            <a:ext cx="61803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4324107-387A-4C2E-852A-D9BD7B9C7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7" b="6834"/>
          <a:stretch/>
        </p:blipFill>
        <p:spPr>
          <a:xfrm>
            <a:off x="6194715" y="3880000"/>
            <a:ext cx="4568318" cy="199665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1F4760-78AC-440A-9520-67EAA4FEF524}"/>
              </a:ext>
            </a:extLst>
          </p:cNvPr>
          <p:cNvCxnSpPr/>
          <p:nvPr/>
        </p:nvCxnSpPr>
        <p:spPr>
          <a:xfrm>
            <a:off x="13078" y="6726621"/>
            <a:ext cx="12097407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15710E-2242-4266-9351-9F9CFD57C4C6}"/>
              </a:ext>
            </a:extLst>
          </p:cNvPr>
          <p:cNvCxnSpPr>
            <a:cxnSpLocks/>
          </p:cNvCxnSpPr>
          <p:nvPr/>
        </p:nvCxnSpPr>
        <p:spPr>
          <a:xfrm>
            <a:off x="13077" y="6726621"/>
            <a:ext cx="3600000" cy="0"/>
          </a:xfrm>
          <a:prstGeom prst="line">
            <a:avLst/>
          </a:prstGeom>
          <a:ln w="28575">
            <a:solidFill>
              <a:srgbClr val="00CD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스포티파이, 2021년 상반기 한국 서비스 론칭 계획 발표 - 뉴스와이어">
            <a:extLst>
              <a:ext uri="{FF2B5EF4-FFF2-40B4-BE49-F238E27FC236}">
                <a16:creationId xmlns:a16="http://schemas.microsoft.com/office/drawing/2014/main" id="{88590E93-C1F9-42CB-9E80-4DC9F4FBA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967" y="2848572"/>
            <a:ext cx="2719901" cy="163619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AA8E63-F1B9-44AF-AAD9-152FFD6211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2715"/>
          <a:stretch/>
        </p:blipFill>
        <p:spPr>
          <a:xfrm>
            <a:off x="6194715" y="1424999"/>
            <a:ext cx="4669954" cy="1883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B8983F-0548-4988-952C-302FB70354D2}"/>
              </a:ext>
            </a:extLst>
          </p:cNvPr>
          <p:cNvSpPr txBox="1"/>
          <p:nvPr/>
        </p:nvSpPr>
        <p:spPr>
          <a:xfrm>
            <a:off x="6575668" y="3327017"/>
            <a:ext cx="3908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“Happy”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시 확인할 수 있는 플레이리스트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55768B-5BFB-409D-97D7-F85EFF828B37}"/>
              </a:ext>
            </a:extLst>
          </p:cNvPr>
          <p:cNvSpPr txBox="1"/>
          <p:nvPr/>
        </p:nvSpPr>
        <p:spPr>
          <a:xfrm>
            <a:off x="7323365" y="5876653"/>
            <a:ext cx="2674075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Spotify for Developers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420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2" grpId="0"/>
      <p:bldP spid="12" grpId="1"/>
      <p:bldP spid="16" grpId="0"/>
      <p:bldP spid="1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1|1.7|1.4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1.7|29.4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58|1|2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5|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1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A375EA7AC360B4CA78D8B7CAC5D686D" ma:contentTypeVersion="2" ma:contentTypeDescription="새 문서를 만듭니다." ma:contentTypeScope="" ma:versionID="dca816bcdb7fe73bd75c94114b358be4">
  <xsd:schema xmlns:xsd="http://www.w3.org/2001/XMLSchema" xmlns:xs="http://www.w3.org/2001/XMLSchema" xmlns:p="http://schemas.microsoft.com/office/2006/metadata/properties" xmlns:ns3="3ce56d1b-9ada-4fc0-b784-d7fa029eae05" targetNamespace="http://schemas.microsoft.com/office/2006/metadata/properties" ma:root="true" ma:fieldsID="c22cfd637861063c12110ff05b3750f2" ns3:_="">
    <xsd:import namespace="3ce56d1b-9ada-4fc0-b784-d7fa029eae0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e56d1b-9ada-4fc0-b784-d7fa029eae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6E8A11-D65F-4F69-8EF9-B0D6477BF39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ce56d1b-9ada-4fc0-b784-d7fa029eae0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DBE8E6-4A5F-4AFA-87C3-4A91CDF349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9EAF89-F698-4F83-BC6B-35807761C38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3ce56d1b-9ada-4fc0-b784-d7fa029eae0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11915</TotalTime>
  <Words>1104</Words>
  <Application>Microsoft Office PowerPoint</Application>
  <PresentationFormat>와이드스크린</PresentationFormat>
  <Paragraphs>221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나눔스퀘어</vt:lpstr>
      <vt:lpstr>나눔스퀘어 Bold</vt:lpstr>
      <vt:lpstr>나눔스퀘어 ExtraBold</vt:lpstr>
      <vt:lpstr>나눔스퀘어_ac Bold</vt:lpstr>
      <vt:lpstr>나눔스퀘어_ac ExtraBold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강민기</dc:creator>
  <cp:lastModifiedBy>강민기</cp:lastModifiedBy>
  <cp:revision>25</cp:revision>
  <dcterms:created xsi:type="dcterms:W3CDTF">2022-01-16T16:13:32Z</dcterms:created>
  <dcterms:modified xsi:type="dcterms:W3CDTF">2022-01-25T10:10:18Z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0x0101001A375EA7AC360B4CA78D8B7CAC5D686D</vt:lpwstr>
  </property>
</Properties>
</file>